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handoutMasterIdLst>
    <p:handoutMasterId r:id="rId28"/>
  </p:handoutMasterIdLst>
  <p:sldIdLst>
    <p:sldId id="263" r:id="rId2"/>
    <p:sldId id="259" r:id="rId3"/>
    <p:sldId id="265" r:id="rId4"/>
    <p:sldId id="266" r:id="rId5"/>
    <p:sldId id="267" r:id="rId6"/>
    <p:sldId id="269" r:id="rId7"/>
    <p:sldId id="270" r:id="rId8"/>
    <p:sldId id="268" r:id="rId9"/>
    <p:sldId id="271" r:id="rId10"/>
    <p:sldId id="276" r:id="rId11"/>
    <p:sldId id="277" r:id="rId12"/>
    <p:sldId id="278" r:id="rId13"/>
    <p:sldId id="279" r:id="rId14"/>
    <p:sldId id="280" r:id="rId15"/>
    <p:sldId id="285" r:id="rId16"/>
    <p:sldId id="286" r:id="rId17"/>
    <p:sldId id="257" r:id="rId18"/>
    <p:sldId id="282" r:id="rId19"/>
    <p:sldId id="283" r:id="rId20"/>
    <p:sldId id="284" r:id="rId21"/>
    <p:sldId id="272" r:id="rId22"/>
    <p:sldId id="274" r:id="rId23"/>
    <p:sldId id="275" r:id="rId24"/>
    <p:sldId id="273" r:id="rId25"/>
    <p:sldId id="264"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94704" autoAdjust="0"/>
  </p:normalViewPr>
  <p:slideViewPr>
    <p:cSldViewPr snapToGrid="0">
      <p:cViewPr varScale="1">
        <p:scale>
          <a:sx n="81" d="100"/>
          <a:sy n="81" d="100"/>
        </p:scale>
        <p:origin x="1176" y="67"/>
      </p:cViewPr>
      <p:guideLst/>
    </p:cSldViewPr>
  </p:slideViewPr>
  <p:notesTextViewPr>
    <p:cViewPr>
      <p:scale>
        <a:sx n="1" d="1"/>
        <a:sy n="1" d="1"/>
      </p:scale>
      <p:origin x="0" y="0"/>
    </p:cViewPr>
  </p:notesTextViewPr>
  <p:notesViewPr>
    <p:cSldViewPr snapToGrid="0" showGuides="1">
      <p:cViewPr varScale="1">
        <p:scale>
          <a:sx n="79" d="100"/>
          <a:sy n="79" d="100"/>
        </p:scale>
        <p:origin x="319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F741D12-1BA0-4D16-B253-39E4DA7AD69F}" type="datetimeFigureOut">
              <a:rPr lang="en-US" smtClean="0"/>
              <a:t>1/23/2020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F910782-FDC2-4F7C-A018-7A502E5089C7}" type="slidenum">
              <a:rPr lang="en-US" smtClean="0"/>
              <a:t>‹#›</a:t>
            </a:fld>
            <a:endParaRPr lang="en-US"/>
          </a:p>
        </p:txBody>
      </p:sp>
    </p:spTree>
    <p:extLst>
      <p:ext uri="{BB962C8B-B14F-4D97-AF65-F5344CB8AC3E}">
        <p14:creationId xmlns:p14="http://schemas.microsoft.com/office/powerpoint/2010/main" val="19448377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eg>
</file>

<file path=ppt/media/image5.png>
</file>

<file path=ppt/media/image6.png>
</file>

<file path=ppt/media/image7.gif>
</file>

<file path=ppt/media/image8.gif>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D0E036-A0EF-40EA-AC2B-818A5F8CFC1C}" type="datetimeFigureOut">
              <a:rPr lang="en-US" smtClean="0"/>
              <a:t>1/23/2020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936D52-512B-47DE-BC94-6C88A56CE986}" type="slidenum">
              <a:rPr lang="en-US" smtClean="0"/>
              <a:t>‹#›</a:t>
            </a:fld>
            <a:endParaRPr lang="en-US"/>
          </a:p>
        </p:txBody>
      </p:sp>
    </p:spTree>
    <p:extLst>
      <p:ext uri="{BB962C8B-B14F-4D97-AF65-F5344CB8AC3E}">
        <p14:creationId xmlns:p14="http://schemas.microsoft.com/office/powerpoint/2010/main" val="1340996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Thanks to Lisa Carnell</a:t>
            </a:r>
          </a:p>
        </p:txBody>
      </p:sp>
      <p:sp>
        <p:nvSpPr>
          <p:cNvPr id="4" name="Slide Number Placeholder 3"/>
          <p:cNvSpPr>
            <a:spLocks noGrp="1"/>
          </p:cNvSpPr>
          <p:nvPr>
            <p:ph type="sldNum" sz="quarter" idx="10"/>
          </p:nvPr>
        </p:nvSpPr>
        <p:spPr/>
        <p:txBody>
          <a:bodyPr/>
          <a:lstStyle/>
          <a:p>
            <a:fld id="{9C936D52-512B-47DE-BC94-6C88A56CE986}" type="slidenum">
              <a:rPr lang="en-US" smtClean="0"/>
              <a:t>1</a:t>
            </a:fld>
            <a:endParaRPr lang="en-US"/>
          </a:p>
        </p:txBody>
      </p:sp>
    </p:spTree>
    <p:extLst>
      <p:ext uri="{BB962C8B-B14F-4D97-AF65-F5344CB8AC3E}">
        <p14:creationId xmlns:p14="http://schemas.microsoft.com/office/powerpoint/2010/main" val="4233922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16" name="Group 15"/>
          <p:cNvGrpSpPr/>
          <p:nvPr userDrawn="1"/>
        </p:nvGrpSpPr>
        <p:grpSpPr bwMode="ltGray">
          <a:xfrm>
            <a:off x="0" y="0"/>
            <a:ext cx="9144000" cy="5143500"/>
            <a:chOff x="0" y="0"/>
            <a:chExt cx="12192000" cy="6858000"/>
          </a:xfrm>
        </p:grpSpPr>
        <p:sp>
          <p:nvSpPr>
            <p:cNvPr id="14" name="Rectangle 13"/>
            <p:cNvSpPr/>
            <p:nvPr/>
          </p:nvSpPr>
          <p:spPr bwMode="ltGray">
            <a:xfrm>
              <a:off x="0" y="0"/>
              <a:ext cx="12192000"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8" name="Oval 2"/>
            <p:cNvSpPr>
              <a:spLocks noChangeArrowheads="1"/>
            </p:cNvSpPr>
            <p:nvPr/>
          </p:nvSpPr>
          <p:spPr bwMode="ltGray">
            <a:xfrm flipH="1">
              <a:off x="9045819" y="1600200"/>
              <a:ext cx="1524000" cy="1524000"/>
            </a:xfrm>
            <a:prstGeom prst="ellipse">
              <a:avLst/>
            </a:prstGeom>
            <a:solidFill>
              <a:schemeClr val="accent2">
                <a:lumMod val="20000"/>
                <a:lumOff val="80000"/>
              </a:schemeClr>
            </a:solidFill>
            <a:ln>
              <a:noFill/>
            </a:ln>
            <a:effectLst/>
          </p:spPr>
          <p:txBody>
            <a:bodyPr wrap="none" anchor="ctr"/>
            <a:lstStyle/>
            <a:p>
              <a:pPr algn="ctr" eaLnBrk="1" hangingPunct="1"/>
              <a:endParaRPr lang="en-US" sz="2400">
                <a:latin typeface="Times New Roman" charset="0"/>
              </a:endParaRPr>
            </a:p>
          </p:txBody>
        </p:sp>
        <p:sp>
          <p:nvSpPr>
            <p:cNvPr id="9" name="Oval 3"/>
            <p:cNvSpPr>
              <a:spLocks noChangeArrowheads="1"/>
            </p:cNvSpPr>
            <p:nvPr/>
          </p:nvSpPr>
          <p:spPr bwMode="ltGray">
            <a:xfrm flipH="1">
              <a:off x="7255119" y="1600200"/>
              <a:ext cx="1524000" cy="1524000"/>
            </a:xfrm>
            <a:prstGeom prst="ellipse">
              <a:avLst/>
            </a:prstGeom>
            <a:solidFill>
              <a:schemeClr val="accent2">
                <a:lumMod val="20000"/>
                <a:lumOff val="80000"/>
              </a:schemeClr>
            </a:solidFill>
            <a:ln>
              <a:noFill/>
            </a:ln>
            <a:effectLst/>
          </p:spPr>
          <p:txBody>
            <a:bodyPr wrap="none" anchor="ctr"/>
            <a:lstStyle/>
            <a:p>
              <a:pPr algn="ctr" eaLnBrk="1" hangingPunct="1"/>
              <a:endParaRPr lang="en-US" sz="2400">
                <a:latin typeface="Times New Roman" charset="0"/>
              </a:endParaRPr>
            </a:p>
          </p:txBody>
        </p:sp>
        <p:sp>
          <p:nvSpPr>
            <p:cNvPr id="10" name="Oval 4"/>
            <p:cNvSpPr>
              <a:spLocks noChangeArrowheads="1"/>
            </p:cNvSpPr>
            <p:nvPr/>
          </p:nvSpPr>
          <p:spPr bwMode="ltGray">
            <a:xfrm flipH="1">
              <a:off x="5464419" y="1600200"/>
              <a:ext cx="1524000" cy="1524000"/>
            </a:xfrm>
            <a:prstGeom prst="ellipse">
              <a:avLst/>
            </a:prstGeom>
            <a:noFill/>
            <a:ln w="28575">
              <a:solidFill>
                <a:schemeClr val="accent2">
                  <a:lumMod val="20000"/>
                  <a:lumOff val="80000"/>
                </a:schemeClr>
              </a:solidFill>
              <a:round/>
              <a:headEnd/>
              <a:tailEnd/>
            </a:ln>
            <a:effectLst/>
            <a:extLst>
              <a:ext uri="{909E8E84-426E-40DD-AFC4-6F175D3DCCD1}">
                <a14:hiddenFill xmlns:a14="http://schemas.microsoft.com/office/drawing/2010/main">
                  <a:solidFill>
                    <a:srgbClr val="E0E0F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sp>
          <p:nvSpPr>
            <p:cNvPr id="11" name="Oval 5"/>
            <p:cNvSpPr>
              <a:spLocks noChangeArrowheads="1"/>
            </p:cNvSpPr>
            <p:nvPr/>
          </p:nvSpPr>
          <p:spPr bwMode="ltGray">
            <a:xfrm flipH="1">
              <a:off x="5464419" y="3276600"/>
              <a:ext cx="1524000" cy="1524000"/>
            </a:xfrm>
            <a:prstGeom prst="ellipse">
              <a:avLst/>
            </a:prstGeom>
            <a:solidFill>
              <a:schemeClr val="accent2">
                <a:lumMod val="20000"/>
                <a:lumOff val="80000"/>
              </a:schemeClr>
            </a:solidFill>
            <a:ln>
              <a:noFill/>
            </a:ln>
            <a:effectLst/>
          </p:spPr>
          <p:txBody>
            <a:bodyPr wrap="none" anchor="ctr"/>
            <a:lstStyle/>
            <a:p>
              <a:pPr algn="ctr" eaLnBrk="1" hangingPunct="1"/>
              <a:endParaRPr lang="en-US" sz="2400">
                <a:latin typeface="Times New Roman" charset="0"/>
              </a:endParaRPr>
            </a:p>
          </p:txBody>
        </p:sp>
        <p:sp>
          <p:nvSpPr>
            <p:cNvPr id="12" name="Oval 6"/>
            <p:cNvSpPr>
              <a:spLocks noChangeArrowheads="1"/>
            </p:cNvSpPr>
            <p:nvPr/>
          </p:nvSpPr>
          <p:spPr bwMode="ltGray">
            <a:xfrm flipH="1">
              <a:off x="3732457" y="3276600"/>
              <a:ext cx="1524000" cy="1524000"/>
            </a:xfrm>
            <a:prstGeom prst="ellipse">
              <a:avLst/>
            </a:prstGeom>
            <a:solidFill>
              <a:schemeClr val="accent2">
                <a:lumMod val="20000"/>
                <a:lumOff val="80000"/>
              </a:schemeClr>
            </a:solidFill>
            <a:ln>
              <a:noFill/>
            </a:ln>
            <a:effectLst/>
          </p:spPr>
          <p:txBody>
            <a:bodyPr wrap="none" anchor="ctr"/>
            <a:lstStyle/>
            <a:p>
              <a:pPr algn="ctr" eaLnBrk="1" hangingPunct="1"/>
              <a:endParaRPr lang="en-US" sz="2400">
                <a:latin typeface="Times New Roman" charset="0"/>
              </a:endParaRPr>
            </a:p>
          </p:txBody>
        </p:sp>
        <p:sp>
          <p:nvSpPr>
            <p:cNvPr id="13" name="Oval 7"/>
            <p:cNvSpPr>
              <a:spLocks noChangeArrowheads="1"/>
            </p:cNvSpPr>
            <p:nvPr/>
          </p:nvSpPr>
          <p:spPr bwMode="ltGray">
            <a:xfrm flipH="1">
              <a:off x="9045819" y="3276600"/>
              <a:ext cx="1524000" cy="1524000"/>
            </a:xfrm>
            <a:prstGeom prst="ellipse">
              <a:avLst/>
            </a:prstGeom>
            <a:noFill/>
            <a:ln w="28575">
              <a:solidFill>
                <a:schemeClr val="accent2">
                  <a:lumMod val="20000"/>
                  <a:lumOff val="80000"/>
                </a:schemeClr>
              </a:solidFill>
              <a:round/>
              <a:headEnd/>
              <a:tailEnd/>
            </a:ln>
            <a:effectLst/>
            <a:extLst>
              <a:ext uri="{909E8E84-426E-40DD-AFC4-6F175D3DCCD1}">
                <a14:hiddenFill xmlns:a14="http://schemas.microsoft.com/office/drawing/2010/main">
                  <a:solidFill>
                    <a:srgbClr val="E0E0F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grpSp>
      <p:sp>
        <p:nvSpPr>
          <p:cNvPr id="2" name="Title 1"/>
          <p:cNvSpPr>
            <a:spLocks noGrp="1"/>
          </p:cNvSpPr>
          <p:nvPr>
            <p:ph type="ctrTitle"/>
          </p:nvPr>
        </p:nvSpPr>
        <p:spPr>
          <a:xfrm>
            <a:off x="1143000" y="1041400"/>
            <a:ext cx="6858000" cy="2387600"/>
          </a:xfrm>
        </p:spPr>
        <p:txBody>
          <a:bodyPr anchor="b"/>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l">
              <a:buNone/>
              <a:defRPr sz="2400" b="1" i="0">
                <a:solidFill>
                  <a:schemeClr val="accent3">
                    <a:lumMod val="75000"/>
                  </a:schemeClr>
                </a:solidFill>
              </a:defRPr>
            </a:lvl1pPr>
            <a:lvl2pPr marL="457167" indent="0" algn="ctr">
              <a:buNone/>
              <a:defRPr sz="2000"/>
            </a:lvl2pPr>
            <a:lvl3pPr marL="914332" indent="0" algn="ctr">
              <a:buNone/>
              <a:defRPr sz="1800"/>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DA08AD9C-B2AB-4742-B9D5-88A1B5443D17}" type="datetime1">
              <a:rPr lang="en-US" smtClean="0"/>
              <a:t>1/23/2020</a:t>
            </a:fld>
            <a:endParaRPr lang="en-US"/>
          </a:p>
        </p:txBody>
      </p:sp>
      <p:sp>
        <p:nvSpPr>
          <p:cNvPr id="29" name="Footer Placeholder 28"/>
          <p:cNvSpPr>
            <a:spLocks noGrp="1"/>
          </p:cNvSpPr>
          <p:nvPr>
            <p:ph type="ftr" sz="quarter" idx="11"/>
          </p:nvPr>
        </p:nvSpPr>
        <p:spPr/>
        <p:txBody>
          <a:bodyPr/>
          <a:lstStyle/>
          <a:p>
            <a:r>
              <a:rPr lang="en-US" dirty="0"/>
              <a:t>Add a footer</a:t>
            </a:r>
          </a:p>
        </p:txBody>
      </p:sp>
      <p:sp>
        <p:nvSpPr>
          <p:cNvPr id="30" name="Slide Number Placeholder 29"/>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4197503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ABD6FAA-2408-45A7-869F-2014C214FC1D}" type="datetime1">
              <a:rPr lang="en-US" smtClean="0"/>
              <a:t>1/23/2020</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4006949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2"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20D00D2-426F-4F92-907F-34BAC1037045}" type="datetime1">
              <a:rPr lang="en-US" smtClean="0"/>
              <a:t>1/23/2020</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167602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2"/>
          </p:nvPr>
        </p:nvSpPr>
        <p:spPr>
          <a:xfrm>
            <a:off x="628650" y="6356363"/>
            <a:ext cx="2457450" cy="365125"/>
          </a:xfrm>
          <a:prstGeom prst="rect">
            <a:avLst/>
          </a:prstGeom>
        </p:spPr>
        <p:txBody>
          <a:bodyPr vert="horz" lIns="91440" tIns="45720" rIns="91440" bIns="45720" rtlCol="0" anchor="ctr"/>
          <a:lstStyle>
            <a:lvl1pPr algn="l">
              <a:defRPr sz="1200">
                <a:solidFill>
                  <a:schemeClr val="tx2"/>
                </a:solidFill>
              </a:defRPr>
            </a:lvl1pPr>
          </a:lstStyle>
          <a:p>
            <a:fld id="{CF0A1930-6C43-4E8F-9426-A3A84C496FC0}" type="datetime1">
              <a:rPr lang="en-US" smtClean="0"/>
              <a:t>1/23/2020</a:t>
            </a:fld>
            <a:endParaRPr lang="en-US"/>
          </a:p>
        </p:txBody>
      </p:sp>
      <p:sp>
        <p:nvSpPr>
          <p:cNvPr id="8" name="Footer Placeholder 4"/>
          <p:cNvSpPr>
            <a:spLocks noGrp="1"/>
          </p:cNvSpPr>
          <p:nvPr>
            <p:ph type="ftr" sz="quarter" idx="3"/>
          </p:nvPr>
        </p:nvSpPr>
        <p:spPr>
          <a:xfrm>
            <a:off x="3486150" y="6356363"/>
            <a:ext cx="2171700" cy="365125"/>
          </a:xfrm>
          <a:prstGeom prst="rect">
            <a:avLst/>
          </a:prstGeom>
        </p:spPr>
        <p:txBody>
          <a:bodyPr vert="horz" lIns="91440" tIns="45720" rIns="91440" bIns="45720" rtlCol="0" anchor="ctr"/>
          <a:lstStyle>
            <a:lvl1pPr algn="ctr">
              <a:defRPr sz="1200">
                <a:solidFill>
                  <a:schemeClr val="tx2"/>
                </a:solidFill>
              </a:defRPr>
            </a:lvl1pPr>
          </a:lstStyle>
          <a:p>
            <a:r>
              <a:rPr lang="en-US" dirty="0"/>
              <a:t>Add a footer</a:t>
            </a:r>
          </a:p>
        </p:txBody>
      </p:sp>
      <p:sp>
        <p:nvSpPr>
          <p:cNvPr id="9" name="Slide Number Placeholder 5"/>
          <p:cNvSpPr>
            <a:spLocks noGrp="1"/>
          </p:cNvSpPr>
          <p:nvPr>
            <p:ph type="sldNum" sz="quarter" idx="4"/>
          </p:nvPr>
        </p:nvSpPr>
        <p:spPr>
          <a:xfrm>
            <a:off x="6057900" y="6356363"/>
            <a:ext cx="2457450" cy="365125"/>
          </a:xfrm>
          <a:prstGeom prst="rect">
            <a:avLst/>
          </a:prstGeom>
        </p:spPr>
        <p:txBody>
          <a:bodyPr vert="horz" lIns="91440" tIns="45720" rIns="91440" bIns="45720" rtlCol="0" anchor="ctr"/>
          <a:lstStyle>
            <a:lvl1pPr algn="r">
              <a:defRPr sz="1200">
                <a:solidFill>
                  <a:schemeClr val="tx2"/>
                </a:solidFill>
              </a:defRPr>
            </a:lvl1pPr>
          </a:lstStyle>
          <a:p>
            <a:fld id="{C62155A9-2BEA-4E1A-A809-3AB570F0F126}" type="slidenum">
              <a:rPr lang="en-US" smtClean="0"/>
              <a:pPr/>
              <a:t>‹#›</a:t>
            </a:fld>
            <a:endParaRPr lang="en-US"/>
          </a:p>
        </p:txBody>
      </p:sp>
    </p:spTree>
    <p:extLst>
      <p:ext uri="{BB962C8B-B14F-4D97-AF65-F5344CB8AC3E}">
        <p14:creationId xmlns:p14="http://schemas.microsoft.com/office/powerpoint/2010/main" val="2387230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62262"/>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76"/>
            <a:ext cx="7886700" cy="1500187"/>
          </a:xfrm>
        </p:spPr>
        <p:txBody>
          <a:bodyPr/>
          <a:lstStyle>
            <a:lvl1pPr marL="0" indent="0">
              <a:buNone/>
              <a:defRPr sz="2400"/>
            </a:lvl1pPr>
            <a:lvl2pPr marL="457167" indent="0">
              <a:buNone/>
              <a:defRPr sz="2000"/>
            </a:lvl2pPr>
            <a:lvl3pPr marL="914332" indent="0">
              <a:buNone/>
              <a:defRPr sz="1800"/>
            </a:lvl3pPr>
            <a:lvl4pPr marL="1371498" indent="0">
              <a:buNone/>
              <a:defRPr sz="1600"/>
            </a:lvl4pPr>
            <a:lvl5pPr marL="1828664" indent="0">
              <a:buNone/>
              <a:defRPr sz="1600"/>
            </a:lvl5pPr>
            <a:lvl6pPr marL="2285830" indent="0">
              <a:buNone/>
              <a:defRPr sz="1600"/>
            </a:lvl6pPr>
            <a:lvl7pPr marL="2742994" indent="0">
              <a:buNone/>
              <a:defRPr sz="1600"/>
            </a:lvl7pPr>
            <a:lvl8pPr marL="3200160" indent="0">
              <a:buNone/>
              <a:defRPr sz="1600"/>
            </a:lvl8pPr>
            <a:lvl9pPr marL="3657327" indent="0">
              <a:buNone/>
              <a:defRPr sz="1600"/>
            </a:lvl9pPr>
          </a:lstStyle>
          <a:p>
            <a:pPr lvl="0"/>
            <a:r>
              <a:rPr lang="en-US"/>
              <a:t>Click to edit Master text styles</a:t>
            </a:r>
          </a:p>
        </p:txBody>
      </p:sp>
      <p:sp>
        <p:nvSpPr>
          <p:cNvPr id="7" name="Date Placeholder 6"/>
          <p:cNvSpPr>
            <a:spLocks noGrp="1"/>
          </p:cNvSpPr>
          <p:nvPr>
            <p:ph type="dt" sz="half" idx="10"/>
          </p:nvPr>
        </p:nvSpPr>
        <p:spPr/>
        <p:txBody>
          <a:bodyPr/>
          <a:lstStyle/>
          <a:p>
            <a:fld id="{DDF117CD-D39E-4644-9F4A-FCA0A2101615}" type="datetime1">
              <a:rPr lang="en-US" smtClean="0"/>
              <a:t>1/23/2020</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31123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BA0D1651-45E6-4A2C-99B8-82F921298F2D}" type="datetime1">
              <a:rPr lang="en-US" smtClean="0"/>
              <a:t>1/23/2020</a:t>
            </a:fld>
            <a:endParaRPr lang="en-US"/>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357801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3888" y="274638"/>
            <a:ext cx="7886700" cy="1143000"/>
          </a:xfrm>
        </p:spPr>
        <p:txBody>
          <a:bodyPr/>
          <a:lstStyle/>
          <a:p>
            <a:r>
              <a:rPr lang="en-US"/>
              <a:t>Click to edit Master title style</a:t>
            </a:r>
          </a:p>
        </p:txBody>
      </p:sp>
      <p:sp>
        <p:nvSpPr>
          <p:cNvPr id="3" name="Text Placeholder 2"/>
          <p:cNvSpPr>
            <a:spLocks noGrp="1"/>
          </p:cNvSpPr>
          <p:nvPr>
            <p:ph type="body" idx="1"/>
          </p:nvPr>
        </p:nvSpPr>
        <p:spPr>
          <a:xfrm>
            <a:off x="623888" y="1489075"/>
            <a:ext cx="3867150" cy="641350"/>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623888" y="2193929"/>
            <a:ext cx="386715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2249" y="1489075"/>
            <a:ext cx="3868340" cy="641350"/>
          </a:xfrm>
        </p:spPr>
        <p:txBody>
          <a:bodyPr anchor="b"/>
          <a:lstStyle>
            <a:lvl1pPr marL="0" indent="0">
              <a:buNone/>
              <a:defRPr sz="2400" b="1"/>
            </a:lvl1pPr>
            <a:lvl2pPr marL="457167" indent="0">
              <a:buNone/>
              <a:defRPr sz="2000" b="1"/>
            </a:lvl2pPr>
            <a:lvl3pPr marL="914332"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2249" y="2193929"/>
            <a:ext cx="386834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p:cNvSpPr>
            <a:spLocks noGrp="1"/>
          </p:cNvSpPr>
          <p:nvPr>
            <p:ph type="dt" sz="half" idx="10"/>
          </p:nvPr>
        </p:nvSpPr>
        <p:spPr/>
        <p:txBody>
          <a:bodyPr/>
          <a:lstStyle/>
          <a:p>
            <a:fld id="{B59806B7-6F8B-402A-A5AA-EC8CCA413C89}" type="datetime1">
              <a:rPr lang="en-US" smtClean="0"/>
              <a:t>1/23/2020</a:t>
            </a:fld>
            <a:endParaRPr lang="en-US"/>
          </a:p>
        </p:txBody>
      </p:sp>
      <p:sp>
        <p:nvSpPr>
          <p:cNvPr id="11" name="Footer Placeholder 10"/>
          <p:cNvSpPr>
            <a:spLocks noGrp="1"/>
          </p:cNvSpPr>
          <p:nvPr>
            <p:ph type="ftr" sz="quarter" idx="11"/>
          </p:nvPr>
        </p:nvSpPr>
        <p:spPr/>
        <p:txBody>
          <a:bodyPr/>
          <a:lstStyle/>
          <a:p>
            <a:r>
              <a:rPr lang="en-US" dirty="0"/>
              <a:t>Add a footer</a:t>
            </a:r>
          </a:p>
        </p:txBody>
      </p:sp>
      <p:sp>
        <p:nvSpPr>
          <p:cNvPr id="12" name="Slide Number Placeholder 11"/>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94183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p:cNvSpPr>
            <a:spLocks noGrp="1"/>
          </p:cNvSpPr>
          <p:nvPr>
            <p:ph type="dt" sz="half" idx="10"/>
          </p:nvPr>
        </p:nvSpPr>
        <p:spPr/>
        <p:txBody>
          <a:bodyPr/>
          <a:lstStyle/>
          <a:p>
            <a:fld id="{EAA48042-1CDC-4A3A-9348-8618A3117C5A}" type="datetime1">
              <a:rPr lang="en-US" smtClean="0"/>
              <a:t>1/23/2020</a:t>
            </a:fld>
            <a:endParaRPr lang="en-US"/>
          </a:p>
        </p:txBody>
      </p:sp>
      <p:sp>
        <p:nvSpPr>
          <p:cNvPr id="7" name="Footer Placeholder 6"/>
          <p:cNvSpPr>
            <a:spLocks noGrp="1"/>
          </p:cNvSpPr>
          <p:nvPr>
            <p:ph type="ftr" sz="quarter" idx="11"/>
          </p:nvPr>
        </p:nvSpPr>
        <p:spPr/>
        <p:txBody>
          <a:bodyPr/>
          <a:lstStyle/>
          <a:p>
            <a:r>
              <a:rPr lang="en-US" dirty="0"/>
              <a:t>Add a footer</a:t>
            </a:r>
          </a:p>
        </p:txBody>
      </p:sp>
      <p:sp>
        <p:nvSpPr>
          <p:cNvPr id="8" name="Slide Number Placeholder 7"/>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3382545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EFA7805-3287-4562-914A-E3154CDB99E0}" type="datetime1">
              <a:rPr lang="en-US" smtClean="0"/>
              <a:t>1/23/2020</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797648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38"/>
            <a:ext cx="4629150" cy="4873625"/>
          </a:xfrm>
        </p:spPr>
        <p:txBody>
          <a:bodyPr/>
          <a:lstStyle>
            <a:lvl1pPr marL="338114" indent="-338114">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101850"/>
            <a:ext cx="2949178" cy="3759200"/>
          </a:xfrm>
        </p:spPr>
        <p:txBody>
          <a:bodyPr/>
          <a:lstStyle>
            <a:lvl1pPr marL="0" indent="0">
              <a:buNone/>
              <a:defRPr sz="16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p>
            <a:fld id="{95486D92-D8A0-4DA7-91C7-7D40AE100B92}" type="datetime1">
              <a:rPr lang="en-US" smtClean="0"/>
              <a:t>1/23/2020</a:t>
            </a:fld>
            <a:endParaRPr lang="en-US"/>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166436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3887391" y="987438"/>
            <a:ext cx="4629150" cy="4873625"/>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r>
              <a:rPr lang="en-US"/>
              <a:t>Click icon to add picture</a:t>
            </a:r>
          </a:p>
        </p:txBody>
      </p:sp>
      <p:sp>
        <p:nvSpPr>
          <p:cNvPr id="4" name="Text Placeholder 3"/>
          <p:cNvSpPr>
            <a:spLocks noGrp="1"/>
          </p:cNvSpPr>
          <p:nvPr>
            <p:ph type="body" sz="half" idx="2"/>
          </p:nvPr>
        </p:nvSpPr>
        <p:spPr>
          <a:xfrm>
            <a:off x="629841" y="2101850"/>
            <a:ext cx="2949178" cy="3759200"/>
          </a:xfrm>
        </p:spPr>
        <p:txBody>
          <a:bodyPr/>
          <a:lstStyle>
            <a:lvl1pPr marL="0" indent="0">
              <a:buNone/>
              <a:defRPr sz="16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p>
            <a:fld id="{A9C6CC7D-996C-4D51-8355-44BC67D378B3}" type="datetime1">
              <a:rPr lang="en-US" smtClean="0"/>
              <a:t>1/23/2020</a:t>
            </a:fld>
            <a:endParaRPr lang="en-US"/>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C62155A9-2BEA-4E1A-A809-3AB570F0F126}" type="slidenum">
              <a:rPr lang="en-US" smtClean="0"/>
              <a:pPr/>
              <a:t>‹#›</a:t>
            </a:fld>
            <a:endParaRPr lang="en-US"/>
          </a:p>
        </p:txBody>
      </p:sp>
    </p:spTree>
    <p:extLst>
      <p:ext uri="{BB962C8B-B14F-4D97-AF65-F5344CB8AC3E}">
        <p14:creationId xmlns:p14="http://schemas.microsoft.com/office/powerpoint/2010/main" val="395346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1"/>
        </a:solidFill>
        <a:effectLst/>
      </p:bgPr>
    </p:bg>
    <p:spTree>
      <p:nvGrpSpPr>
        <p:cNvPr id="1" name=""/>
        <p:cNvGrpSpPr/>
        <p:nvPr/>
      </p:nvGrpSpPr>
      <p:grpSpPr>
        <a:xfrm>
          <a:off x="0" y="0"/>
          <a:ext cx="0" cy="0"/>
          <a:chOff x="0" y="0"/>
          <a:chExt cx="0" cy="0"/>
        </a:xfrm>
      </p:grpSpPr>
      <p:pic>
        <p:nvPicPr>
          <p:cNvPr id="22" name="Picture 21"/>
          <p:cNvPicPr>
            <a:picLocks/>
          </p:cNvPicPr>
          <p:nvPr userDrawn="1"/>
        </p:nvPicPr>
        <p:blipFill>
          <a:blip r:embed="rId13">
            <a:extLst>
              <a:ext uri="{28A0092B-C50C-407E-A947-70E740481C1C}">
                <a14:useLocalDpi xmlns:a14="http://schemas.microsoft.com/office/drawing/2010/main" val="0"/>
              </a:ext>
            </a:extLst>
          </a:blip>
          <a:stretch>
            <a:fillRect/>
          </a:stretch>
        </p:blipFill>
        <p:spPr bwMode="gray">
          <a:xfrm>
            <a:off x="762000" y="506273"/>
            <a:ext cx="7620000" cy="1139952"/>
          </a:xfrm>
          <a:prstGeom prst="rect">
            <a:avLst/>
          </a:prstGeom>
        </p:spPr>
      </p:pic>
      <p:sp>
        <p:nvSpPr>
          <p:cNvPr id="2" name="Title Placeholder 1"/>
          <p:cNvSpPr>
            <a:spLocks noGrp="1"/>
          </p:cNvSpPr>
          <p:nvPr>
            <p:ph type="title"/>
          </p:nvPr>
        </p:nvSpPr>
        <p:spPr>
          <a:xfrm>
            <a:off x="628650" y="365129"/>
            <a:ext cx="7886700" cy="128109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Date Placeholder 3"/>
          <p:cNvSpPr>
            <a:spLocks noGrp="1"/>
          </p:cNvSpPr>
          <p:nvPr>
            <p:ph type="dt" sz="half" idx="2"/>
          </p:nvPr>
        </p:nvSpPr>
        <p:spPr>
          <a:xfrm>
            <a:off x="628650" y="6356363"/>
            <a:ext cx="2457450" cy="365125"/>
          </a:xfrm>
          <a:prstGeom prst="rect">
            <a:avLst/>
          </a:prstGeom>
        </p:spPr>
        <p:txBody>
          <a:bodyPr vert="horz" lIns="91440" tIns="45720" rIns="91440" bIns="45720" rtlCol="0" anchor="ctr"/>
          <a:lstStyle>
            <a:lvl1pPr algn="l">
              <a:defRPr sz="1200">
                <a:solidFill>
                  <a:schemeClr val="tx2"/>
                </a:solidFill>
              </a:defRPr>
            </a:lvl1pPr>
          </a:lstStyle>
          <a:p>
            <a:fld id="{C0346F80-965E-4784-B7D3-29765BD94027}" type="datetime1">
              <a:rPr lang="en-US" smtClean="0"/>
              <a:t>1/23/2020</a:t>
            </a:fld>
            <a:endParaRPr lang="en-US"/>
          </a:p>
        </p:txBody>
      </p:sp>
      <p:sp>
        <p:nvSpPr>
          <p:cNvPr id="32" name="Footer Placeholder 4"/>
          <p:cNvSpPr>
            <a:spLocks noGrp="1"/>
          </p:cNvSpPr>
          <p:nvPr>
            <p:ph type="ftr" sz="quarter" idx="3"/>
          </p:nvPr>
        </p:nvSpPr>
        <p:spPr>
          <a:xfrm>
            <a:off x="3486150" y="6356363"/>
            <a:ext cx="2171700" cy="365125"/>
          </a:xfrm>
          <a:prstGeom prst="rect">
            <a:avLst/>
          </a:prstGeom>
        </p:spPr>
        <p:txBody>
          <a:bodyPr vert="horz" lIns="91440" tIns="45720" rIns="91440" bIns="45720" rtlCol="0" anchor="ctr"/>
          <a:lstStyle>
            <a:lvl1pPr algn="ctr">
              <a:defRPr sz="1200">
                <a:solidFill>
                  <a:schemeClr val="tx2"/>
                </a:solidFill>
              </a:defRPr>
            </a:lvl1pPr>
          </a:lstStyle>
          <a:p>
            <a:r>
              <a:rPr lang="en-US" dirty="0"/>
              <a:t>Add a footer</a:t>
            </a:r>
          </a:p>
        </p:txBody>
      </p:sp>
      <p:sp>
        <p:nvSpPr>
          <p:cNvPr id="33" name="Slide Number Placeholder 5"/>
          <p:cNvSpPr>
            <a:spLocks noGrp="1"/>
          </p:cNvSpPr>
          <p:nvPr>
            <p:ph type="sldNum" sz="quarter" idx="4"/>
          </p:nvPr>
        </p:nvSpPr>
        <p:spPr>
          <a:xfrm>
            <a:off x="6057900" y="6356363"/>
            <a:ext cx="2457450" cy="365125"/>
          </a:xfrm>
          <a:prstGeom prst="rect">
            <a:avLst/>
          </a:prstGeom>
        </p:spPr>
        <p:txBody>
          <a:bodyPr vert="horz" lIns="91440" tIns="45720" rIns="91440" bIns="45720" rtlCol="0" anchor="ctr"/>
          <a:lstStyle>
            <a:lvl1pPr algn="r">
              <a:defRPr sz="1200">
                <a:solidFill>
                  <a:schemeClr val="tx2"/>
                </a:solidFill>
              </a:defRPr>
            </a:lvl1pPr>
          </a:lstStyle>
          <a:p>
            <a:fld id="{C62155A9-2BEA-4E1A-A809-3AB570F0F126}" type="slidenum">
              <a:rPr lang="en-US" smtClean="0"/>
              <a:pPr/>
              <a:t>‹#›</a:t>
            </a:fld>
            <a:endParaRPr lang="en-US"/>
          </a:p>
        </p:txBody>
      </p:sp>
    </p:spTree>
    <p:extLst>
      <p:ext uri="{BB962C8B-B14F-4D97-AF65-F5344CB8AC3E}">
        <p14:creationId xmlns:p14="http://schemas.microsoft.com/office/powerpoint/2010/main" val="24183066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332" rtl="0" eaLnBrk="1" latinLnBrk="0" hangingPunct="1">
        <a:spcBef>
          <a:spcPct val="0"/>
        </a:spcBef>
        <a:buNone/>
        <a:defRPr sz="4400" b="1" kern="1200" cap="none" spc="0">
          <a:ln w="22225">
            <a:solidFill>
              <a:schemeClr val="tx2"/>
            </a:solidFill>
            <a:prstDash val="solid"/>
          </a:ln>
          <a:solidFill>
            <a:schemeClr val="tx2">
              <a:lumMod val="60000"/>
              <a:lumOff val="40000"/>
            </a:schemeClr>
          </a:solidFill>
          <a:effectLst/>
          <a:latin typeface="+mj-lt"/>
          <a:ea typeface="+mj-ea"/>
          <a:cs typeface="+mj-cs"/>
        </a:defRPr>
      </a:lvl1pPr>
    </p:titleStyle>
    <p:bodyStyle>
      <a:lvl1pPr marL="287315" indent="-287315" algn="l" defTabSz="914332" rtl="0" eaLnBrk="1" latinLnBrk="0" hangingPunct="1">
        <a:lnSpc>
          <a:spcPct val="90000"/>
        </a:lnSpc>
        <a:spcBef>
          <a:spcPct val="30000"/>
        </a:spcBef>
        <a:buClr>
          <a:schemeClr val="accent2">
            <a:lumMod val="75000"/>
          </a:schemeClr>
        </a:buClr>
        <a:buSzPct val="70000"/>
        <a:buFont typeface="Wingdings" panose="05000000000000000000" pitchFamily="2" charset="2"/>
        <a:buChar char="¤"/>
        <a:defRPr sz="2800" kern="1200">
          <a:solidFill>
            <a:schemeClr val="tx1"/>
          </a:solidFill>
          <a:latin typeface="+mn-lt"/>
          <a:ea typeface="+mn-ea"/>
          <a:cs typeface="+mn-cs"/>
        </a:defRPr>
      </a:lvl1pPr>
      <a:lvl2pPr marL="739720" indent="-282554" algn="l" defTabSz="914332"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sz="2400" kern="1200">
          <a:solidFill>
            <a:schemeClr val="tx1"/>
          </a:solidFill>
          <a:latin typeface="+mn-lt"/>
          <a:ea typeface="+mn-ea"/>
          <a:cs typeface="+mn-cs"/>
        </a:defRPr>
      </a:lvl2pPr>
      <a:lvl3pPr marL="1142914" indent="-228584" algn="l" defTabSz="914332" rtl="0" eaLnBrk="1" latinLnBrk="0" hangingPunct="1">
        <a:lnSpc>
          <a:spcPct val="90000"/>
        </a:lnSpc>
        <a:spcBef>
          <a:spcPct val="30000"/>
        </a:spcBef>
        <a:buClr>
          <a:schemeClr val="accent4">
            <a:lumMod val="75000"/>
          </a:schemeClr>
        </a:buClr>
        <a:buSzPct val="70000"/>
        <a:buFont typeface="Wingdings" panose="05000000000000000000" pitchFamily="2" charset="2"/>
        <a:buChar char="¤"/>
        <a:defRPr sz="2000" kern="1200">
          <a:solidFill>
            <a:schemeClr val="tx1"/>
          </a:solidFill>
          <a:latin typeface="+mn-lt"/>
          <a:ea typeface="+mn-ea"/>
          <a:cs typeface="+mn-cs"/>
        </a:defRPr>
      </a:lvl3pPr>
      <a:lvl4pPr marL="1600080" indent="-228584" algn="l" defTabSz="914332" rtl="0" eaLnBrk="1" latinLnBrk="0" hangingPunct="1">
        <a:lnSpc>
          <a:spcPct val="90000"/>
        </a:lnSpc>
        <a:spcBef>
          <a:spcPct val="30000"/>
        </a:spcBef>
        <a:buClr>
          <a:schemeClr val="accent5">
            <a:lumMod val="75000"/>
          </a:schemeClr>
        </a:buClr>
        <a:buSzPct val="70000"/>
        <a:buFont typeface="Wingdings" panose="05000000000000000000" pitchFamily="2" charset="2"/>
        <a:buChar char="¤"/>
        <a:defRPr sz="1800" kern="1200">
          <a:solidFill>
            <a:schemeClr val="tx1"/>
          </a:solidFill>
          <a:latin typeface="+mn-lt"/>
          <a:ea typeface="+mn-ea"/>
          <a:cs typeface="+mn-cs"/>
        </a:defRPr>
      </a:lvl4pPr>
      <a:lvl5pPr marL="2057247" indent="-228584" algn="l" defTabSz="914332" rtl="0" eaLnBrk="1" latinLnBrk="0" hangingPunct="1">
        <a:lnSpc>
          <a:spcPct val="90000"/>
        </a:lnSpc>
        <a:spcBef>
          <a:spcPct val="30000"/>
        </a:spcBef>
        <a:buSzPct val="70000"/>
        <a:buFont typeface="Wingdings" panose="05000000000000000000" pitchFamily="2" charset="2"/>
        <a:buChar char="¤"/>
        <a:defRPr sz="1800" kern="1200">
          <a:solidFill>
            <a:schemeClr val="tx1"/>
          </a:solidFill>
          <a:latin typeface="+mn-lt"/>
          <a:ea typeface="+mn-ea"/>
          <a:cs typeface="+mn-cs"/>
        </a:defRPr>
      </a:lvl5pPr>
      <a:lvl6pPr marL="2514412" indent="-228584" algn="l" defTabSz="914332"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sz="1800" kern="1200">
          <a:solidFill>
            <a:schemeClr val="tx1"/>
          </a:solidFill>
          <a:latin typeface="+mn-lt"/>
          <a:ea typeface="+mn-ea"/>
          <a:cs typeface="+mn-cs"/>
        </a:defRPr>
      </a:lvl6pPr>
      <a:lvl7pPr marL="2971578" indent="-228584" algn="l" defTabSz="914332" rtl="0" eaLnBrk="1" latinLnBrk="0" hangingPunct="1">
        <a:lnSpc>
          <a:spcPct val="90000"/>
        </a:lnSpc>
        <a:spcBef>
          <a:spcPct val="30000"/>
        </a:spcBef>
        <a:buClr>
          <a:schemeClr val="accent6">
            <a:lumMod val="75000"/>
          </a:schemeClr>
        </a:buClr>
        <a:buSzPct val="70000"/>
        <a:buFont typeface="Wingdings" panose="05000000000000000000" pitchFamily="2" charset="2"/>
        <a:buChar char="¤"/>
        <a:defRPr sz="1800" kern="1200">
          <a:solidFill>
            <a:schemeClr val="tx1"/>
          </a:solidFill>
          <a:latin typeface="+mn-lt"/>
          <a:ea typeface="+mn-ea"/>
          <a:cs typeface="+mn-cs"/>
        </a:defRPr>
      </a:lvl7pPr>
      <a:lvl8pPr marL="3428744" indent="-228584" algn="l" defTabSz="914332" rtl="0" eaLnBrk="1" latinLnBrk="0" hangingPunct="1">
        <a:lnSpc>
          <a:spcPct val="90000"/>
        </a:lnSpc>
        <a:spcBef>
          <a:spcPct val="30000"/>
        </a:spcBef>
        <a:buClr>
          <a:schemeClr val="accent1">
            <a:lumMod val="75000"/>
          </a:schemeClr>
        </a:buClr>
        <a:buSzPct val="70000"/>
        <a:buFont typeface="Wingdings" panose="05000000000000000000" pitchFamily="2" charset="2"/>
        <a:buChar char="¤"/>
        <a:defRPr sz="1800" kern="1200">
          <a:solidFill>
            <a:schemeClr val="tx1"/>
          </a:solidFill>
          <a:latin typeface="+mn-lt"/>
          <a:ea typeface="+mn-ea"/>
          <a:cs typeface="+mn-cs"/>
        </a:defRPr>
      </a:lvl8pPr>
      <a:lvl9pPr marL="3885910" indent="-228584" algn="l" defTabSz="914332" rtl="0" eaLnBrk="1" latinLnBrk="0" hangingPunct="1">
        <a:lnSpc>
          <a:spcPct val="90000"/>
        </a:lnSpc>
        <a:spcBef>
          <a:spcPct val="30000"/>
        </a:spcBef>
        <a:buClr>
          <a:schemeClr val="accent3">
            <a:lumMod val="75000"/>
          </a:schemeClr>
        </a:buClr>
        <a:buSzPct val="70000"/>
        <a:buFont typeface="Wingdings" panose="05000000000000000000" pitchFamily="2" charset="2"/>
        <a:buChar char="¤"/>
        <a:defRPr sz="1800" kern="1200">
          <a:solidFill>
            <a:schemeClr val="tx1"/>
          </a:solidFill>
          <a:latin typeface="+mn-lt"/>
          <a:ea typeface="+mn-ea"/>
          <a:cs typeface="+mn-cs"/>
        </a:defRPr>
      </a:lvl9pPr>
    </p:bodyStyle>
    <p:otherStyle>
      <a:defPPr>
        <a:defRPr lang="en-US"/>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probabilitycourse.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a:xfrm>
            <a:off x="430305" y="1041400"/>
            <a:ext cx="8265459" cy="2387600"/>
          </a:xfrm>
        </p:spPr>
        <p:txBody>
          <a:bodyPr>
            <a:normAutofit fontScale="90000"/>
          </a:bodyPr>
          <a:lstStyle/>
          <a:p>
            <a:r>
              <a:rPr lang="en-US" dirty="0" err="1"/>
              <a:t>SoTL</a:t>
            </a:r>
            <a:r>
              <a:rPr lang="en-US" dirty="0"/>
              <a:t> - driven evolution </a:t>
            </a:r>
            <a:br>
              <a:rPr lang="en-US" dirty="0"/>
            </a:br>
            <a:r>
              <a:rPr lang="en-US" dirty="0"/>
              <a:t>of a university </a:t>
            </a:r>
            <a:br>
              <a:rPr lang="en-US" dirty="0"/>
            </a:br>
            <a:r>
              <a:rPr lang="en-US" dirty="0"/>
              <a:t>probability course.</a:t>
            </a:r>
          </a:p>
        </p:txBody>
      </p:sp>
      <p:sp>
        <p:nvSpPr>
          <p:cNvPr id="10" name="Subtitle 9"/>
          <p:cNvSpPr>
            <a:spLocks noGrp="1"/>
          </p:cNvSpPr>
          <p:nvPr>
            <p:ph type="subTitle" idx="1"/>
          </p:nvPr>
        </p:nvSpPr>
        <p:spPr>
          <a:xfrm>
            <a:off x="430304" y="3640683"/>
            <a:ext cx="4009811" cy="954108"/>
          </a:xfrm>
        </p:spPr>
        <p:txBody>
          <a:bodyPr>
            <a:normAutofit fontScale="92500"/>
          </a:bodyPr>
          <a:lstStyle/>
          <a:p>
            <a:r>
              <a:rPr lang="en-US" dirty="0"/>
              <a:t>J. Todd Lee – tlee@elon.edu</a:t>
            </a:r>
          </a:p>
          <a:p>
            <a:r>
              <a:rPr lang="en-US" dirty="0"/>
              <a:t>Elon University</a:t>
            </a:r>
          </a:p>
        </p:txBody>
      </p:sp>
      <p:pic>
        <p:nvPicPr>
          <p:cNvPr id="1028" name="Picture 4" descr="Related image">
            <a:extLst>
              <a:ext uri="{FF2B5EF4-FFF2-40B4-BE49-F238E27FC236}">
                <a16:creationId xmlns:a16="http://schemas.microsoft.com/office/drawing/2014/main" id="{9DD56BB7-674C-4397-A3F2-479F0983DD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4956" y="4806474"/>
            <a:ext cx="3180399" cy="202025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301D800-E71D-4BD9-8198-734CAEF3A50D}"/>
              </a:ext>
            </a:extLst>
          </p:cNvPr>
          <p:cNvSpPr txBox="1"/>
          <p:nvPr/>
        </p:nvSpPr>
        <p:spPr>
          <a:xfrm>
            <a:off x="430305" y="5439803"/>
            <a:ext cx="5514651" cy="954107"/>
          </a:xfrm>
          <a:prstGeom prst="rect">
            <a:avLst/>
          </a:prstGeom>
          <a:noFill/>
          <a:ln>
            <a:solidFill>
              <a:schemeClr val="bg2"/>
            </a:solidFill>
          </a:ln>
        </p:spPr>
        <p:txBody>
          <a:bodyPr wrap="none" rtlCol="0">
            <a:spAutoFit/>
          </a:bodyPr>
          <a:lstStyle/>
          <a:p>
            <a:r>
              <a:rPr lang="en-US" b="1" dirty="0">
                <a:solidFill>
                  <a:schemeClr val="accent3">
                    <a:lumMod val="75000"/>
                  </a:schemeClr>
                </a:solidFill>
              </a:rPr>
              <a:t>Friday January 17, 2020, 3:00 p.m.-4:55 p.m.</a:t>
            </a:r>
            <a:br>
              <a:rPr lang="en-US" b="1" dirty="0">
                <a:solidFill>
                  <a:schemeClr val="accent3">
                    <a:lumMod val="75000"/>
                  </a:schemeClr>
                </a:solidFill>
              </a:rPr>
            </a:br>
            <a:r>
              <a:rPr lang="en-US" b="1" dirty="0">
                <a:solidFill>
                  <a:schemeClr val="accent3">
                    <a:lumMod val="75000"/>
                  </a:schemeClr>
                </a:solidFill>
              </a:rPr>
              <a:t>MAA Contributed Paper Session on </a:t>
            </a:r>
          </a:p>
          <a:p>
            <a:r>
              <a:rPr lang="en-US" b="1" dirty="0">
                <a:solidFill>
                  <a:schemeClr val="accent3">
                    <a:lumMod val="75000"/>
                  </a:schemeClr>
                </a:solidFill>
              </a:rPr>
              <a:t>Scholarship on Teaching and Learning Statistics</a:t>
            </a:r>
            <a:r>
              <a:rPr lang="en-US" sz="2000" b="1" dirty="0">
                <a:solidFill>
                  <a:schemeClr val="accent3">
                    <a:lumMod val="75000"/>
                  </a:schemeClr>
                </a:solidFill>
              </a:rPr>
              <a:t>.</a:t>
            </a:r>
          </a:p>
        </p:txBody>
      </p:sp>
    </p:spTree>
    <p:extLst>
      <p:ext uri="{BB962C8B-B14F-4D97-AF65-F5344CB8AC3E}">
        <p14:creationId xmlns:p14="http://schemas.microsoft.com/office/powerpoint/2010/main" val="4272805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Micro-Summary</a:t>
            </a:r>
          </a:p>
        </p:txBody>
      </p:sp>
      <p:sp>
        <p:nvSpPr>
          <p:cNvPr id="14" name="Content Placeholder 13"/>
          <p:cNvSpPr>
            <a:spLocks noGrp="1"/>
          </p:cNvSpPr>
          <p:nvPr>
            <p:ph idx="1"/>
          </p:nvPr>
        </p:nvSpPr>
        <p:spPr/>
        <p:txBody>
          <a:bodyPr/>
          <a:lstStyle/>
          <a:p>
            <a:pPr>
              <a:spcAft>
                <a:spcPts val="1200"/>
              </a:spcAft>
            </a:pPr>
            <a:r>
              <a:rPr lang="en-US" dirty="0"/>
              <a:t>What is a PDF?</a:t>
            </a:r>
          </a:p>
          <a:p>
            <a:pPr lvl="1">
              <a:spcAft>
                <a:spcPts val="1200"/>
              </a:spcAft>
            </a:pPr>
            <a:r>
              <a:rPr lang="en-US" dirty="0"/>
              <a:t>Cautiously satisfied</a:t>
            </a:r>
          </a:p>
          <a:p>
            <a:pPr lvl="1">
              <a:spcAft>
                <a:spcPts val="1200"/>
              </a:spcAft>
            </a:pPr>
            <a:r>
              <a:rPr lang="en-US" dirty="0"/>
              <a:t>Need to connect more to CDF</a:t>
            </a:r>
          </a:p>
          <a:p>
            <a:pPr>
              <a:spcAft>
                <a:spcPts val="1200"/>
              </a:spcAft>
            </a:pPr>
            <a:r>
              <a:rPr lang="en-US" dirty="0"/>
              <a:t>3/5’s of rolling a 4?</a:t>
            </a:r>
          </a:p>
          <a:p>
            <a:pPr>
              <a:spcAft>
                <a:spcPts val="1200"/>
              </a:spcAft>
            </a:pPr>
            <a:r>
              <a:rPr lang="en-US" dirty="0"/>
              <a:t> </a:t>
            </a:r>
          </a:p>
        </p:txBody>
      </p:sp>
      <p:grpSp>
        <p:nvGrpSpPr>
          <p:cNvPr id="4" name="Group 3">
            <a:extLst>
              <a:ext uri="{FF2B5EF4-FFF2-40B4-BE49-F238E27FC236}">
                <a16:creationId xmlns:a16="http://schemas.microsoft.com/office/drawing/2014/main" id="{26ADF955-2ADA-441A-B1A1-39A177B27796}"/>
              </a:ext>
            </a:extLst>
          </p:cNvPr>
          <p:cNvGrpSpPr/>
          <p:nvPr/>
        </p:nvGrpSpPr>
        <p:grpSpPr>
          <a:xfrm>
            <a:off x="1212975" y="4424829"/>
            <a:ext cx="3940404" cy="1376314"/>
            <a:chOff x="4779389" y="3734586"/>
            <a:chExt cx="3940404" cy="1376314"/>
          </a:xfrm>
        </p:grpSpPr>
        <p:cxnSp>
          <p:nvCxnSpPr>
            <p:cNvPr id="5" name="Straight Connector 4">
              <a:extLst>
                <a:ext uri="{FF2B5EF4-FFF2-40B4-BE49-F238E27FC236}">
                  <a16:creationId xmlns:a16="http://schemas.microsoft.com/office/drawing/2014/main" id="{0836013A-9595-4C8C-96A8-B06019B3A6BA}"/>
                </a:ext>
              </a:extLst>
            </p:cNvPr>
            <p:cNvCxnSpPr/>
            <p:nvPr/>
          </p:nvCxnSpPr>
          <p:spPr>
            <a:xfrm>
              <a:off x="4779389" y="3734586"/>
              <a:ext cx="0" cy="13763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2649DDB-19E4-42E7-934E-49147006E336}"/>
                </a:ext>
              </a:extLst>
            </p:cNvPr>
            <p:cNvCxnSpPr>
              <a:cxnSpLocks/>
            </p:cNvCxnSpPr>
            <p:nvPr/>
          </p:nvCxnSpPr>
          <p:spPr>
            <a:xfrm flipH="1">
              <a:off x="4779389" y="5101473"/>
              <a:ext cx="394040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reeform: Shape 6">
              <a:extLst>
                <a:ext uri="{FF2B5EF4-FFF2-40B4-BE49-F238E27FC236}">
                  <a16:creationId xmlns:a16="http://schemas.microsoft.com/office/drawing/2014/main" id="{31BB9629-C838-4651-B4C0-BC80B6B9A651}"/>
                </a:ext>
              </a:extLst>
            </p:cNvPr>
            <p:cNvSpPr/>
            <p:nvPr/>
          </p:nvSpPr>
          <p:spPr>
            <a:xfrm>
              <a:off x="6083235" y="4187073"/>
              <a:ext cx="2432115" cy="923827"/>
            </a:xfrm>
            <a:custGeom>
              <a:avLst/>
              <a:gdLst>
                <a:gd name="connsiteX0" fmla="*/ 0 w 2432115"/>
                <a:gd name="connsiteY0" fmla="*/ 857839 h 923827"/>
                <a:gd name="connsiteX1" fmla="*/ 226243 w 2432115"/>
                <a:gd name="connsiteY1" fmla="*/ 829559 h 923827"/>
                <a:gd name="connsiteX2" fmla="*/ 348791 w 2432115"/>
                <a:gd name="connsiteY2" fmla="*/ 820132 h 923827"/>
                <a:gd name="connsiteX3" fmla="*/ 377072 w 2432115"/>
                <a:gd name="connsiteY3" fmla="*/ 801279 h 923827"/>
                <a:gd name="connsiteX4" fmla="*/ 518474 w 2432115"/>
                <a:gd name="connsiteY4" fmla="*/ 763571 h 923827"/>
                <a:gd name="connsiteX5" fmla="*/ 631595 w 2432115"/>
                <a:gd name="connsiteY5" fmla="*/ 678730 h 923827"/>
                <a:gd name="connsiteX6" fmla="*/ 659876 w 2432115"/>
                <a:gd name="connsiteY6" fmla="*/ 659876 h 923827"/>
                <a:gd name="connsiteX7" fmla="*/ 763571 w 2432115"/>
                <a:gd name="connsiteY7" fmla="*/ 622169 h 923827"/>
                <a:gd name="connsiteX8" fmla="*/ 791851 w 2432115"/>
                <a:gd name="connsiteY8" fmla="*/ 593889 h 923827"/>
                <a:gd name="connsiteX9" fmla="*/ 829558 w 2432115"/>
                <a:gd name="connsiteY9" fmla="*/ 537328 h 923827"/>
                <a:gd name="connsiteX10" fmla="*/ 876692 w 2432115"/>
                <a:gd name="connsiteY10" fmla="*/ 518474 h 923827"/>
                <a:gd name="connsiteX11" fmla="*/ 933253 w 2432115"/>
                <a:gd name="connsiteY11" fmla="*/ 480767 h 923827"/>
                <a:gd name="connsiteX12" fmla="*/ 942680 w 2432115"/>
                <a:gd name="connsiteY12" fmla="*/ 452487 h 923827"/>
                <a:gd name="connsiteX13" fmla="*/ 1018094 w 2432115"/>
                <a:gd name="connsiteY13" fmla="*/ 424206 h 923827"/>
                <a:gd name="connsiteX14" fmla="*/ 1046375 w 2432115"/>
                <a:gd name="connsiteY14" fmla="*/ 348792 h 923827"/>
                <a:gd name="connsiteX15" fmla="*/ 1074655 w 2432115"/>
                <a:gd name="connsiteY15" fmla="*/ 339365 h 923827"/>
                <a:gd name="connsiteX16" fmla="*/ 1140643 w 2432115"/>
                <a:gd name="connsiteY16" fmla="*/ 282804 h 923827"/>
                <a:gd name="connsiteX17" fmla="*/ 1168923 w 2432115"/>
                <a:gd name="connsiteY17" fmla="*/ 235670 h 923827"/>
                <a:gd name="connsiteX18" fmla="*/ 1187777 w 2432115"/>
                <a:gd name="connsiteY18" fmla="*/ 207390 h 923827"/>
                <a:gd name="connsiteX19" fmla="*/ 1225484 w 2432115"/>
                <a:gd name="connsiteY19" fmla="*/ 179109 h 923827"/>
                <a:gd name="connsiteX20" fmla="*/ 1282045 w 2432115"/>
                <a:gd name="connsiteY20" fmla="*/ 141402 h 923827"/>
                <a:gd name="connsiteX21" fmla="*/ 1310325 w 2432115"/>
                <a:gd name="connsiteY21" fmla="*/ 94268 h 923827"/>
                <a:gd name="connsiteX22" fmla="*/ 1329179 w 2432115"/>
                <a:gd name="connsiteY22" fmla="*/ 65988 h 923827"/>
                <a:gd name="connsiteX23" fmla="*/ 1357459 w 2432115"/>
                <a:gd name="connsiteY23" fmla="*/ 56561 h 923827"/>
                <a:gd name="connsiteX24" fmla="*/ 1385740 w 2432115"/>
                <a:gd name="connsiteY24" fmla="*/ 37707 h 923827"/>
                <a:gd name="connsiteX25" fmla="*/ 1414020 w 2432115"/>
                <a:gd name="connsiteY25" fmla="*/ 9427 h 923827"/>
                <a:gd name="connsiteX26" fmla="*/ 1470581 w 2432115"/>
                <a:gd name="connsiteY26" fmla="*/ 0 h 923827"/>
                <a:gd name="connsiteX27" fmla="*/ 1791092 w 2432115"/>
                <a:gd name="connsiteY27" fmla="*/ 18854 h 923827"/>
                <a:gd name="connsiteX28" fmla="*/ 1875934 w 2432115"/>
                <a:gd name="connsiteY28" fmla="*/ 37707 h 923827"/>
                <a:gd name="connsiteX29" fmla="*/ 1979628 w 2432115"/>
                <a:gd name="connsiteY29" fmla="*/ 47134 h 923827"/>
                <a:gd name="connsiteX30" fmla="*/ 2017336 w 2432115"/>
                <a:gd name="connsiteY30" fmla="*/ 75415 h 923827"/>
                <a:gd name="connsiteX31" fmla="*/ 2073896 w 2432115"/>
                <a:gd name="connsiteY31" fmla="*/ 131975 h 923827"/>
                <a:gd name="connsiteX32" fmla="*/ 2092750 w 2432115"/>
                <a:gd name="connsiteY32" fmla="*/ 179109 h 923827"/>
                <a:gd name="connsiteX33" fmla="*/ 2121030 w 2432115"/>
                <a:gd name="connsiteY33" fmla="*/ 235670 h 923827"/>
                <a:gd name="connsiteX34" fmla="*/ 2130457 w 2432115"/>
                <a:gd name="connsiteY34" fmla="*/ 273378 h 923827"/>
                <a:gd name="connsiteX35" fmla="*/ 2149311 w 2432115"/>
                <a:gd name="connsiteY35" fmla="*/ 320512 h 923827"/>
                <a:gd name="connsiteX36" fmla="*/ 2177591 w 2432115"/>
                <a:gd name="connsiteY36" fmla="*/ 461914 h 923827"/>
                <a:gd name="connsiteX37" fmla="*/ 2187018 w 2432115"/>
                <a:gd name="connsiteY37" fmla="*/ 499621 h 923827"/>
                <a:gd name="connsiteX38" fmla="*/ 2215298 w 2432115"/>
                <a:gd name="connsiteY38" fmla="*/ 556182 h 923827"/>
                <a:gd name="connsiteX39" fmla="*/ 2234152 w 2432115"/>
                <a:gd name="connsiteY39" fmla="*/ 641023 h 923827"/>
                <a:gd name="connsiteX40" fmla="*/ 2262433 w 2432115"/>
                <a:gd name="connsiteY40" fmla="*/ 669303 h 923827"/>
                <a:gd name="connsiteX41" fmla="*/ 2271859 w 2432115"/>
                <a:gd name="connsiteY41" fmla="*/ 716437 h 923827"/>
                <a:gd name="connsiteX42" fmla="*/ 2318993 w 2432115"/>
                <a:gd name="connsiteY42" fmla="*/ 782425 h 923827"/>
                <a:gd name="connsiteX43" fmla="*/ 2356701 w 2432115"/>
                <a:gd name="connsiteY43" fmla="*/ 801279 h 923827"/>
                <a:gd name="connsiteX44" fmla="*/ 2413261 w 2432115"/>
                <a:gd name="connsiteY44" fmla="*/ 886120 h 923827"/>
                <a:gd name="connsiteX45" fmla="*/ 2432115 w 2432115"/>
                <a:gd name="connsiteY45" fmla="*/ 923827 h 92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32115" h="923827">
                  <a:moveTo>
                    <a:pt x="0" y="857839"/>
                  </a:moveTo>
                  <a:lnTo>
                    <a:pt x="226243" y="829559"/>
                  </a:lnTo>
                  <a:cubicBezTo>
                    <a:pt x="266976" y="825155"/>
                    <a:pt x="308523" y="827682"/>
                    <a:pt x="348791" y="820132"/>
                  </a:cubicBezTo>
                  <a:cubicBezTo>
                    <a:pt x="359927" y="818044"/>
                    <a:pt x="366614" y="805637"/>
                    <a:pt x="377072" y="801279"/>
                  </a:cubicBezTo>
                  <a:cubicBezTo>
                    <a:pt x="445724" y="772674"/>
                    <a:pt x="454515" y="774231"/>
                    <a:pt x="518474" y="763571"/>
                  </a:cubicBezTo>
                  <a:cubicBezTo>
                    <a:pt x="603049" y="678996"/>
                    <a:pt x="559399" y="696779"/>
                    <a:pt x="631595" y="678730"/>
                  </a:cubicBezTo>
                  <a:cubicBezTo>
                    <a:pt x="641022" y="672445"/>
                    <a:pt x="649562" y="664564"/>
                    <a:pt x="659876" y="659876"/>
                  </a:cubicBezTo>
                  <a:cubicBezTo>
                    <a:pt x="688996" y="646640"/>
                    <a:pt x="730399" y="633226"/>
                    <a:pt x="763571" y="622169"/>
                  </a:cubicBezTo>
                  <a:cubicBezTo>
                    <a:pt x="772998" y="612742"/>
                    <a:pt x="784456" y="604981"/>
                    <a:pt x="791851" y="593889"/>
                  </a:cubicBezTo>
                  <a:cubicBezTo>
                    <a:pt x="817602" y="555262"/>
                    <a:pt x="778007" y="569548"/>
                    <a:pt x="829558" y="537328"/>
                  </a:cubicBezTo>
                  <a:cubicBezTo>
                    <a:pt x="843908" y="528359"/>
                    <a:pt x="860981" y="524759"/>
                    <a:pt x="876692" y="518474"/>
                  </a:cubicBezTo>
                  <a:cubicBezTo>
                    <a:pt x="898241" y="453830"/>
                    <a:pt x="865000" y="526269"/>
                    <a:pt x="933253" y="480767"/>
                  </a:cubicBezTo>
                  <a:cubicBezTo>
                    <a:pt x="941521" y="475255"/>
                    <a:pt x="936473" y="460246"/>
                    <a:pt x="942680" y="452487"/>
                  </a:cubicBezTo>
                  <a:cubicBezTo>
                    <a:pt x="961175" y="429369"/>
                    <a:pt x="992543" y="429316"/>
                    <a:pt x="1018094" y="424206"/>
                  </a:cubicBezTo>
                  <a:cubicBezTo>
                    <a:pt x="1023204" y="398655"/>
                    <a:pt x="1023257" y="367287"/>
                    <a:pt x="1046375" y="348792"/>
                  </a:cubicBezTo>
                  <a:cubicBezTo>
                    <a:pt x="1054134" y="342585"/>
                    <a:pt x="1065228" y="342507"/>
                    <a:pt x="1074655" y="339365"/>
                  </a:cubicBezTo>
                  <a:cubicBezTo>
                    <a:pt x="1096501" y="322980"/>
                    <a:pt x="1123761" y="305313"/>
                    <a:pt x="1140643" y="282804"/>
                  </a:cubicBezTo>
                  <a:cubicBezTo>
                    <a:pt x="1151636" y="268146"/>
                    <a:pt x="1159212" y="251207"/>
                    <a:pt x="1168923" y="235670"/>
                  </a:cubicBezTo>
                  <a:cubicBezTo>
                    <a:pt x="1174928" y="226063"/>
                    <a:pt x="1179766" y="215401"/>
                    <a:pt x="1187777" y="207390"/>
                  </a:cubicBezTo>
                  <a:cubicBezTo>
                    <a:pt x="1198887" y="196280"/>
                    <a:pt x="1213555" y="189334"/>
                    <a:pt x="1225484" y="179109"/>
                  </a:cubicBezTo>
                  <a:cubicBezTo>
                    <a:pt x="1270419" y="140593"/>
                    <a:pt x="1233940" y="157437"/>
                    <a:pt x="1282045" y="141402"/>
                  </a:cubicBezTo>
                  <a:cubicBezTo>
                    <a:pt x="1291472" y="125691"/>
                    <a:pt x="1300614" y="109805"/>
                    <a:pt x="1310325" y="94268"/>
                  </a:cubicBezTo>
                  <a:cubicBezTo>
                    <a:pt x="1316330" y="84661"/>
                    <a:pt x="1320332" y="73066"/>
                    <a:pt x="1329179" y="65988"/>
                  </a:cubicBezTo>
                  <a:cubicBezTo>
                    <a:pt x="1336938" y="59781"/>
                    <a:pt x="1348571" y="61005"/>
                    <a:pt x="1357459" y="56561"/>
                  </a:cubicBezTo>
                  <a:cubicBezTo>
                    <a:pt x="1367593" y="51494"/>
                    <a:pt x="1377036" y="44960"/>
                    <a:pt x="1385740" y="37707"/>
                  </a:cubicBezTo>
                  <a:cubicBezTo>
                    <a:pt x="1395981" y="29173"/>
                    <a:pt x="1401838" y="14841"/>
                    <a:pt x="1414020" y="9427"/>
                  </a:cubicBezTo>
                  <a:cubicBezTo>
                    <a:pt x="1431486" y="1664"/>
                    <a:pt x="1451727" y="3142"/>
                    <a:pt x="1470581" y="0"/>
                  </a:cubicBezTo>
                  <a:cubicBezTo>
                    <a:pt x="1577418" y="6285"/>
                    <a:pt x="1684530" y="8941"/>
                    <a:pt x="1791092" y="18854"/>
                  </a:cubicBezTo>
                  <a:cubicBezTo>
                    <a:pt x="1819938" y="21537"/>
                    <a:pt x="1847284" y="33410"/>
                    <a:pt x="1875934" y="37707"/>
                  </a:cubicBezTo>
                  <a:cubicBezTo>
                    <a:pt x="1910257" y="42855"/>
                    <a:pt x="1945063" y="43992"/>
                    <a:pt x="1979628" y="47134"/>
                  </a:cubicBezTo>
                  <a:cubicBezTo>
                    <a:pt x="1992197" y="56561"/>
                    <a:pt x="2006990" y="63591"/>
                    <a:pt x="2017336" y="75415"/>
                  </a:cubicBezTo>
                  <a:cubicBezTo>
                    <a:pt x="2072335" y="138271"/>
                    <a:pt x="2016516" y="112850"/>
                    <a:pt x="2073896" y="131975"/>
                  </a:cubicBezTo>
                  <a:cubicBezTo>
                    <a:pt x="2080181" y="147686"/>
                    <a:pt x="2085748" y="163704"/>
                    <a:pt x="2092750" y="179109"/>
                  </a:cubicBezTo>
                  <a:cubicBezTo>
                    <a:pt x="2101473" y="198299"/>
                    <a:pt x="2113202" y="216099"/>
                    <a:pt x="2121030" y="235670"/>
                  </a:cubicBezTo>
                  <a:cubicBezTo>
                    <a:pt x="2125842" y="247700"/>
                    <a:pt x="2126360" y="261087"/>
                    <a:pt x="2130457" y="273378"/>
                  </a:cubicBezTo>
                  <a:cubicBezTo>
                    <a:pt x="2135808" y="289431"/>
                    <a:pt x="2143026" y="304801"/>
                    <a:pt x="2149311" y="320512"/>
                  </a:cubicBezTo>
                  <a:cubicBezTo>
                    <a:pt x="2158738" y="367646"/>
                    <a:pt x="2167689" y="414878"/>
                    <a:pt x="2177591" y="461914"/>
                  </a:cubicBezTo>
                  <a:cubicBezTo>
                    <a:pt x="2180260" y="474592"/>
                    <a:pt x="2182206" y="487592"/>
                    <a:pt x="2187018" y="499621"/>
                  </a:cubicBezTo>
                  <a:cubicBezTo>
                    <a:pt x="2194846" y="519192"/>
                    <a:pt x="2205871" y="537328"/>
                    <a:pt x="2215298" y="556182"/>
                  </a:cubicBezTo>
                  <a:cubicBezTo>
                    <a:pt x="2221583" y="584462"/>
                    <a:pt x="2223009" y="614281"/>
                    <a:pt x="2234152" y="641023"/>
                  </a:cubicBezTo>
                  <a:cubicBezTo>
                    <a:pt x="2239280" y="653329"/>
                    <a:pt x="2256471" y="657379"/>
                    <a:pt x="2262433" y="669303"/>
                  </a:cubicBezTo>
                  <a:cubicBezTo>
                    <a:pt x="2269598" y="683634"/>
                    <a:pt x="2266792" y="701237"/>
                    <a:pt x="2271859" y="716437"/>
                  </a:cubicBezTo>
                  <a:cubicBezTo>
                    <a:pt x="2280782" y="743206"/>
                    <a:pt x="2295853" y="765897"/>
                    <a:pt x="2318993" y="782425"/>
                  </a:cubicBezTo>
                  <a:cubicBezTo>
                    <a:pt x="2330428" y="790593"/>
                    <a:pt x="2344132" y="794994"/>
                    <a:pt x="2356701" y="801279"/>
                  </a:cubicBezTo>
                  <a:cubicBezTo>
                    <a:pt x="2400782" y="889444"/>
                    <a:pt x="2343537" y="781535"/>
                    <a:pt x="2413261" y="886120"/>
                  </a:cubicBezTo>
                  <a:cubicBezTo>
                    <a:pt x="2421056" y="897812"/>
                    <a:pt x="2432115" y="923827"/>
                    <a:pt x="2432115" y="923827"/>
                  </a:cubicBezTo>
                </a:path>
              </a:pathLst>
            </a:custGeom>
            <a:noFill/>
            <a:ln w="19050">
              <a:solidFill>
                <a:srgbClr val="C00000"/>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1896389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Micro-Summary</a:t>
            </a:r>
          </a:p>
        </p:txBody>
      </p:sp>
      <p:sp>
        <p:nvSpPr>
          <p:cNvPr id="14" name="Content Placeholder 13"/>
          <p:cNvSpPr>
            <a:spLocks noGrp="1"/>
          </p:cNvSpPr>
          <p:nvPr>
            <p:ph idx="1"/>
          </p:nvPr>
        </p:nvSpPr>
        <p:spPr/>
        <p:txBody>
          <a:bodyPr/>
          <a:lstStyle/>
          <a:p>
            <a:pPr>
              <a:spcAft>
                <a:spcPts val="1200"/>
              </a:spcAft>
            </a:pPr>
            <a:r>
              <a:rPr lang="en-US" dirty="0"/>
              <a:t>Need to connect more to CDF</a:t>
            </a:r>
          </a:p>
          <a:p>
            <a:pPr>
              <a:spcAft>
                <a:spcPts val="1200"/>
              </a:spcAft>
            </a:pPr>
            <a:r>
              <a:rPr lang="en-US" dirty="0"/>
              <a:t>3/5’s of rolling a 4?</a:t>
            </a:r>
          </a:p>
          <a:p>
            <a:pPr lvl="1">
              <a:spcAft>
                <a:spcPts val="1200"/>
              </a:spcAft>
            </a:pPr>
            <a:r>
              <a:rPr lang="en-US" dirty="0"/>
              <a:t>Frequentist interpretation, but mindful of the probabilistic limit</a:t>
            </a:r>
          </a:p>
          <a:p>
            <a:pPr lvl="1">
              <a:spcAft>
                <a:spcPts val="1200"/>
              </a:spcAft>
            </a:pPr>
            <a:r>
              <a:rPr lang="en-US" dirty="0"/>
              <a:t>Make day project</a:t>
            </a:r>
          </a:p>
          <a:p>
            <a:pPr>
              <a:spcAft>
                <a:spcPts val="1200"/>
              </a:spcAft>
            </a:pPr>
            <a:r>
              <a:rPr lang="en-US" dirty="0"/>
              <a:t> </a:t>
            </a:r>
          </a:p>
        </p:txBody>
      </p:sp>
      <p:grpSp>
        <p:nvGrpSpPr>
          <p:cNvPr id="4" name="Group 3">
            <a:extLst>
              <a:ext uri="{FF2B5EF4-FFF2-40B4-BE49-F238E27FC236}">
                <a16:creationId xmlns:a16="http://schemas.microsoft.com/office/drawing/2014/main" id="{26ADF955-2ADA-441A-B1A1-39A177B27796}"/>
              </a:ext>
            </a:extLst>
          </p:cNvPr>
          <p:cNvGrpSpPr/>
          <p:nvPr/>
        </p:nvGrpSpPr>
        <p:grpSpPr>
          <a:xfrm>
            <a:off x="1212975" y="4424829"/>
            <a:ext cx="3940404" cy="1376314"/>
            <a:chOff x="4779389" y="3734586"/>
            <a:chExt cx="3940404" cy="1376314"/>
          </a:xfrm>
        </p:grpSpPr>
        <p:cxnSp>
          <p:nvCxnSpPr>
            <p:cNvPr id="5" name="Straight Connector 4">
              <a:extLst>
                <a:ext uri="{FF2B5EF4-FFF2-40B4-BE49-F238E27FC236}">
                  <a16:creationId xmlns:a16="http://schemas.microsoft.com/office/drawing/2014/main" id="{0836013A-9595-4C8C-96A8-B06019B3A6BA}"/>
                </a:ext>
              </a:extLst>
            </p:cNvPr>
            <p:cNvCxnSpPr/>
            <p:nvPr/>
          </p:nvCxnSpPr>
          <p:spPr>
            <a:xfrm>
              <a:off x="4779389" y="3734586"/>
              <a:ext cx="0" cy="13763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2649DDB-19E4-42E7-934E-49147006E336}"/>
                </a:ext>
              </a:extLst>
            </p:cNvPr>
            <p:cNvCxnSpPr>
              <a:cxnSpLocks/>
            </p:cNvCxnSpPr>
            <p:nvPr/>
          </p:nvCxnSpPr>
          <p:spPr>
            <a:xfrm flipH="1">
              <a:off x="4779389" y="5101473"/>
              <a:ext cx="394040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reeform: Shape 6">
              <a:extLst>
                <a:ext uri="{FF2B5EF4-FFF2-40B4-BE49-F238E27FC236}">
                  <a16:creationId xmlns:a16="http://schemas.microsoft.com/office/drawing/2014/main" id="{31BB9629-C838-4651-B4C0-BC80B6B9A651}"/>
                </a:ext>
              </a:extLst>
            </p:cNvPr>
            <p:cNvSpPr/>
            <p:nvPr/>
          </p:nvSpPr>
          <p:spPr>
            <a:xfrm>
              <a:off x="6083235" y="4187073"/>
              <a:ext cx="2432115" cy="923827"/>
            </a:xfrm>
            <a:custGeom>
              <a:avLst/>
              <a:gdLst>
                <a:gd name="connsiteX0" fmla="*/ 0 w 2432115"/>
                <a:gd name="connsiteY0" fmla="*/ 857839 h 923827"/>
                <a:gd name="connsiteX1" fmla="*/ 226243 w 2432115"/>
                <a:gd name="connsiteY1" fmla="*/ 829559 h 923827"/>
                <a:gd name="connsiteX2" fmla="*/ 348791 w 2432115"/>
                <a:gd name="connsiteY2" fmla="*/ 820132 h 923827"/>
                <a:gd name="connsiteX3" fmla="*/ 377072 w 2432115"/>
                <a:gd name="connsiteY3" fmla="*/ 801279 h 923827"/>
                <a:gd name="connsiteX4" fmla="*/ 518474 w 2432115"/>
                <a:gd name="connsiteY4" fmla="*/ 763571 h 923827"/>
                <a:gd name="connsiteX5" fmla="*/ 631595 w 2432115"/>
                <a:gd name="connsiteY5" fmla="*/ 678730 h 923827"/>
                <a:gd name="connsiteX6" fmla="*/ 659876 w 2432115"/>
                <a:gd name="connsiteY6" fmla="*/ 659876 h 923827"/>
                <a:gd name="connsiteX7" fmla="*/ 763571 w 2432115"/>
                <a:gd name="connsiteY7" fmla="*/ 622169 h 923827"/>
                <a:gd name="connsiteX8" fmla="*/ 791851 w 2432115"/>
                <a:gd name="connsiteY8" fmla="*/ 593889 h 923827"/>
                <a:gd name="connsiteX9" fmla="*/ 829558 w 2432115"/>
                <a:gd name="connsiteY9" fmla="*/ 537328 h 923827"/>
                <a:gd name="connsiteX10" fmla="*/ 876692 w 2432115"/>
                <a:gd name="connsiteY10" fmla="*/ 518474 h 923827"/>
                <a:gd name="connsiteX11" fmla="*/ 933253 w 2432115"/>
                <a:gd name="connsiteY11" fmla="*/ 480767 h 923827"/>
                <a:gd name="connsiteX12" fmla="*/ 942680 w 2432115"/>
                <a:gd name="connsiteY12" fmla="*/ 452487 h 923827"/>
                <a:gd name="connsiteX13" fmla="*/ 1018094 w 2432115"/>
                <a:gd name="connsiteY13" fmla="*/ 424206 h 923827"/>
                <a:gd name="connsiteX14" fmla="*/ 1046375 w 2432115"/>
                <a:gd name="connsiteY14" fmla="*/ 348792 h 923827"/>
                <a:gd name="connsiteX15" fmla="*/ 1074655 w 2432115"/>
                <a:gd name="connsiteY15" fmla="*/ 339365 h 923827"/>
                <a:gd name="connsiteX16" fmla="*/ 1140643 w 2432115"/>
                <a:gd name="connsiteY16" fmla="*/ 282804 h 923827"/>
                <a:gd name="connsiteX17" fmla="*/ 1168923 w 2432115"/>
                <a:gd name="connsiteY17" fmla="*/ 235670 h 923827"/>
                <a:gd name="connsiteX18" fmla="*/ 1187777 w 2432115"/>
                <a:gd name="connsiteY18" fmla="*/ 207390 h 923827"/>
                <a:gd name="connsiteX19" fmla="*/ 1225484 w 2432115"/>
                <a:gd name="connsiteY19" fmla="*/ 179109 h 923827"/>
                <a:gd name="connsiteX20" fmla="*/ 1282045 w 2432115"/>
                <a:gd name="connsiteY20" fmla="*/ 141402 h 923827"/>
                <a:gd name="connsiteX21" fmla="*/ 1310325 w 2432115"/>
                <a:gd name="connsiteY21" fmla="*/ 94268 h 923827"/>
                <a:gd name="connsiteX22" fmla="*/ 1329179 w 2432115"/>
                <a:gd name="connsiteY22" fmla="*/ 65988 h 923827"/>
                <a:gd name="connsiteX23" fmla="*/ 1357459 w 2432115"/>
                <a:gd name="connsiteY23" fmla="*/ 56561 h 923827"/>
                <a:gd name="connsiteX24" fmla="*/ 1385740 w 2432115"/>
                <a:gd name="connsiteY24" fmla="*/ 37707 h 923827"/>
                <a:gd name="connsiteX25" fmla="*/ 1414020 w 2432115"/>
                <a:gd name="connsiteY25" fmla="*/ 9427 h 923827"/>
                <a:gd name="connsiteX26" fmla="*/ 1470581 w 2432115"/>
                <a:gd name="connsiteY26" fmla="*/ 0 h 923827"/>
                <a:gd name="connsiteX27" fmla="*/ 1791092 w 2432115"/>
                <a:gd name="connsiteY27" fmla="*/ 18854 h 923827"/>
                <a:gd name="connsiteX28" fmla="*/ 1875934 w 2432115"/>
                <a:gd name="connsiteY28" fmla="*/ 37707 h 923827"/>
                <a:gd name="connsiteX29" fmla="*/ 1979628 w 2432115"/>
                <a:gd name="connsiteY29" fmla="*/ 47134 h 923827"/>
                <a:gd name="connsiteX30" fmla="*/ 2017336 w 2432115"/>
                <a:gd name="connsiteY30" fmla="*/ 75415 h 923827"/>
                <a:gd name="connsiteX31" fmla="*/ 2073896 w 2432115"/>
                <a:gd name="connsiteY31" fmla="*/ 131975 h 923827"/>
                <a:gd name="connsiteX32" fmla="*/ 2092750 w 2432115"/>
                <a:gd name="connsiteY32" fmla="*/ 179109 h 923827"/>
                <a:gd name="connsiteX33" fmla="*/ 2121030 w 2432115"/>
                <a:gd name="connsiteY33" fmla="*/ 235670 h 923827"/>
                <a:gd name="connsiteX34" fmla="*/ 2130457 w 2432115"/>
                <a:gd name="connsiteY34" fmla="*/ 273378 h 923827"/>
                <a:gd name="connsiteX35" fmla="*/ 2149311 w 2432115"/>
                <a:gd name="connsiteY35" fmla="*/ 320512 h 923827"/>
                <a:gd name="connsiteX36" fmla="*/ 2177591 w 2432115"/>
                <a:gd name="connsiteY36" fmla="*/ 461914 h 923827"/>
                <a:gd name="connsiteX37" fmla="*/ 2187018 w 2432115"/>
                <a:gd name="connsiteY37" fmla="*/ 499621 h 923827"/>
                <a:gd name="connsiteX38" fmla="*/ 2215298 w 2432115"/>
                <a:gd name="connsiteY38" fmla="*/ 556182 h 923827"/>
                <a:gd name="connsiteX39" fmla="*/ 2234152 w 2432115"/>
                <a:gd name="connsiteY39" fmla="*/ 641023 h 923827"/>
                <a:gd name="connsiteX40" fmla="*/ 2262433 w 2432115"/>
                <a:gd name="connsiteY40" fmla="*/ 669303 h 923827"/>
                <a:gd name="connsiteX41" fmla="*/ 2271859 w 2432115"/>
                <a:gd name="connsiteY41" fmla="*/ 716437 h 923827"/>
                <a:gd name="connsiteX42" fmla="*/ 2318993 w 2432115"/>
                <a:gd name="connsiteY42" fmla="*/ 782425 h 923827"/>
                <a:gd name="connsiteX43" fmla="*/ 2356701 w 2432115"/>
                <a:gd name="connsiteY43" fmla="*/ 801279 h 923827"/>
                <a:gd name="connsiteX44" fmla="*/ 2413261 w 2432115"/>
                <a:gd name="connsiteY44" fmla="*/ 886120 h 923827"/>
                <a:gd name="connsiteX45" fmla="*/ 2432115 w 2432115"/>
                <a:gd name="connsiteY45" fmla="*/ 923827 h 92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32115" h="923827">
                  <a:moveTo>
                    <a:pt x="0" y="857839"/>
                  </a:moveTo>
                  <a:lnTo>
                    <a:pt x="226243" y="829559"/>
                  </a:lnTo>
                  <a:cubicBezTo>
                    <a:pt x="266976" y="825155"/>
                    <a:pt x="308523" y="827682"/>
                    <a:pt x="348791" y="820132"/>
                  </a:cubicBezTo>
                  <a:cubicBezTo>
                    <a:pt x="359927" y="818044"/>
                    <a:pt x="366614" y="805637"/>
                    <a:pt x="377072" y="801279"/>
                  </a:cubicBezTo>
                  <a:cubicBezTo>
                    <a:pt x="445724" y="772674"/>
                    <a:pt x="454515" y="774231"/>
                    <a:pt x="518474" y="763571"/>
                  </a:cubicBezTo>
                  <a:cubicBezTo>
                    <a:pt x="603049" y="678996"/>
                    <a:pt x="559399" y="696779"/>
                    <a:pt x="631595" y="678730"/>
                  </a:cubicBezTo>
                  <a:cubicBezTo>
                    <a:pt x="641022" y="672445"/>
                    <a:pt x="649562" y="664564"/>
                    <a:pt x="659876" y="659876"/>
                  </a:cubicBezTo>
                  <a:cubicBezTo>
                    <a:pt x="688996" y="646640"/>
                    <a:pt x="730399" y="633226"/>
                    <a:pt x="763571" y="622169"/>
                  </a:cubicBezTo>
                  <a:cubicBezTo>
                    <a:pt x="772998" y="612742"/>
                    <a:pt x="784456" y="604981"/>
                    <a:pt x="791851" y="593889"/>
                  </a:cubicBezTo>
                  <a:cubicBezTo>
                    <a:pt x="817602" y="555262"/>
                    <a:pt x="778007" y="569548"/>
                    <a:pt x="829558" y="537328"/>
                  </a:cubicBezTo>
                  <a:cubicBezTo>
                    <a:pt x="843908" y="528359"/>
                    <a:pt x="860981" y="524759"/>
                    <a:pt x="876692" y="518474"/>
                  </a:cubicBezTo>
                  <a:cubicBezTo>
                    <a:pt x="898241" y="453830"/>
                    <a:pt x="865000" y="526269"/>
                    <a:pt x="933253" y="480767"/>
                  </a:cubicBezTo>
                  <a:cubicBezTo>
                    <a:pt x="941521" y="475255"/>
                    <a:pt x="936473" y="460246"/>
                    <a:pt x="942680" y="452487"/>
                  </a:cubicBezTo>
                  <a:cubicBezTo>
                    <a:pt x="961175" y="429369"/>
                    <a:pt x="992543" y="429316"/>
                    <a:pt x="1018094" y="424206"/>
                  </a:cubicBezTo>
                  <a:cubicBezTo>
                    <a:pt x="1023204" y="398655"/>
                    <a:pt x="1023257" y="367287"/>
                    <a:pt x="1046375" y="348792"/>
                  </a:cubicBezTo>
                  <a:cubicBezTo>
                    <a:pt x="1054134" y="342585"/>
                    <a:pt x="1065228" y="342507"/>
                    <a:pt x="1074655" y="339365"/>
                  </a:cubicBezTo>
                  <a:cubicBezTo>
                    <a:pt x="1096501" y="322980"/>
                    <a:pt x="1123761" y="305313"/>
                    <a:pt x="1140643" y="282804"/>
                  </a:cubicBezTo>
                  <a:cubicBezTo>
                    <a:pt x="1151636" y="268146"/>
                    <a:pt x="1159212" y="251207"/>
                    <a:pt x="1168923" y="235670"/>
                  </a:cubicBezTo>
                  <a:cubicBezTo>
                    <a:pt x="1174928" y="226063"/>
                    <a:pt x="1179766" y="215401"/>
                    <a:pt x="1187777" y="207390"/>
                  </a:cubicBezTo>
                  <a:cubicBezTo>
                    <a:pt x="1198887" y="196280"/>
                    <a:pt x="1213555" y="189334"/>
                    <a:pt x="1225484" y="179109"/>
                  </a:cubicBezTo>
                  <a:cubicBezTo>
                    <a:pt x="1270419" y="140593"/>
                    <a:pt x="1233940" y="157437"/>
                    <a:pt x="1282045" y="141402"/>
                  </a:cubicBezTo>
                  <a:cubicBezTo>
                    <a:pt x="1291472" y="125691"/>
                    <a:pt x="1300614" y="109805"/>
                    <a:pt x="1310325" y="94268"/>
                  </a:cubicBezTo>
                  <a:cubicBezTo>
                    <a:pt x="1316330" y="84661"/>
                    <a:pt x="1320332" y="73066"/>
                    <a:pt x="1329179" y="65988"/>
                  </a:cubicBezTo>
                  <a:cubicBezTo>
                    <a:pt x="1336938" y="59781"/>
                    <a:pt x="1348571" y="61005"/>
                    <a:pt x="1357459" y="56561"/>
                  </a:cubicBezTo>
                  <a:cubicBezTo>
                    <a:pt x="1367593" y="51494"/>
                    <a:pt x="1377036" y="44960"/>
                    <a:pt x="1385740" y="37707"/>
                  </a:cubicBezTo>
                  <a:cubicBezTo>
                    <a:pt x="1395981" y="29173"/>
                    <a:pt x="1401838" y="14841"/>
                    <a:pt x="1414020" y="9427"/>
                  </a:cubicBezTo>
                  <a:cubicBezTo>
                    <a:pt x="1431486" y="1664"/>
                    <a:pt x="1451727" y="3142"/>
                    <a:pt x="1470581" y="0"/>
                  </a:cubicBezTo>
                  <a:cubicBezTo>
                    <a:pt x="1577418" y="6285"/>
                    <a:pt x="1684530" y="8941"/>
                    <a:pt x="1791092" y="18854"/>
                  </a:cubicBezTo>
                  <a:cubicBezTo>
                    <a:pt x="1819938" y="21537"/>
                    <a:pt x="1847284" y="33410"/>
                    <a:pt x="1875934" y="37707"/>
                  </a:cubicBezTo>
                  <a:cubicBezTo>
                    <a:pt x="1910257" y="42855"/>
                    <a:pt x="1945063" y="43992"/>
                    <a:pt x="1979628" y="47134"/>
                  </a:cubicBezTo>
                  <a:cubicBezTo>
                    <a:pt x="1992197" y="56561"/>
                    <a:pt x="2006990" y="63591"/>
                    <a:pt x="2017336" y="75415"/>
                  </a:cubicBezTo>
                  <a:cubicBezTo>
                    <a:pt x="2072335" y="138271"/>
                    <a:pt x="2016516" y="112850"/>
                    <a:pt x="2073896" y="131975"/>
                  </a:cubicBezTo>
                  <a:cubicBezTo>
                    <a:pt x="2080181" y="147686"/>
                    <a:pt x="2085748" y="163704"/>
                    <a:pt x="2092750" y="179109"/>
                  </a:cubicBezTo>
                  <a:cubicBezTo>
                    <a:pt x="2101473" y="198299"/>
                    <a:pt x="2113202" y="216099"/>
                    <a:pt x="2121030" y="235670"/>
                  </a:cubicBezTo>
                  <a:cubicBezTo>
                    <a:pt x="2125842" y="247700"/>
                    <a:pt x="2126360" y="261087"/>
                    <a:pt x="2130457" y="273378"/>
                  </a:cubicBezTo>
                  <a:cubicBezTo>
                    <a:pt x="2135808" y="289431"/>
                    <a:pt x="2143026" y="304801"/>
                    <a:pt x="2149311" y="320512"/>
                  </a:cubicBezTo>
                  <a:cubicBezTo>
                    <a:pt x="2158738" y="367646"/>
                    <a:pt x="2167689" y="414878"/>
                    <a:pt x="2177591" y="461914"/>
                  </a:cubicBezTo>
                  <a:cubicBezTo>
                    <a:pt x="2180260" y="474592"/>
                    <a:pt x="2182206" y="487592"/>
                    <a:pt x="2187018" y="499621"/>
                  </a:cubicBezTo>
                  <a:cubicBezTo>
                    <a:pt x="2194846" y="519192"/>
                    <a:pt x="2205871" y="537328"/>
                    <a:pt x="2215298" y="556182"/>
                  </a:cubicBezTo>
                  <a:cubicBezTo>
                    <a:pt x="2221583" y="584462"/>
                    <a:pt x="2223009" y="614281"/>
                    <a:pt x="2234152" y="641023"/>
                  </a:cubicBezTo>
                  <a:cubicBezTo>
                    <a:pt x="2239280" y="653329"/>
                    <a:pt x="2256471" y="657379"/>
                    <a:pt x="2262433" y="669303"/>
                  </a:cubicBezTo>
                  <a:cubicBezTo>
                    <a:pt x="2269598" y="683634"/>
                    <a:pt x="2266792" y="701237"/>
                    <a:pt x="2271859" y="716437"/>
                  </a:cubicBezTo>
                  <a:cubicBezTo>
                    <a:pt x="2280782" y="743206"/>
                    <a:pt x="2295853" y="765897"/>
                    <a:pt x="2318993" y="782425"/>
                  </a:cubicBezTo>
                  <a:cubicBezTo>
                    <a:pt x="2330428" y="790593"/>
                    <a:pt x="2344132" y="794994"/>
                    <a:pt x="2356701" y="801279"/>
                  </a:cubicBezTo>
                  <a:cubicBezTo>
                    <a:pt x="2400782" y="889444"/>
                    <a:pt x="2343537" y="781535"/>
                    <a:pt x="2413261" y="886120"/>
                  </a:cubicBezTo>
                  <a:cubicBezTo>
                    <a:pt x="2421056" y="897812"/>
                    <a:pt x="2432115" y="923827"/>
                    <a:pt x="2432115" y="923827"/>
                  </a:cubicBezTo>
                </a:path>
              </a:pathLst>
            </a:custGeom>
            <a:noFill/>
            <a:ln w="19050">
              <a:solidFill>
                <a:srgbClr val="C00000"/>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220829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Micro-Summary</a:t>
            </a:r>
          </a:p>
        </p:txBody>
      </p:sp>
      <p:sp>
        <p:nvSpPr>
          <p:cNvPr id="14" name="Content Placeholder 13"/>
          <p:cNvSpPr>
            <a:spLocks noGrp="1"/>
          </p:cNvSpPr>
          <p:nvPr>
            <p:ph idx="1"/>
          </p:nvPr>
        </p:nvSpPr>
        <p:spPr/>
        <p:txBody>
          <a:bodyPr>
            <a:normAutofit lnSpcReduction="10000"/>
          </a:bodyPr>
          <a:lstStyle/>
          <a:p>
            <a:pPr>
              <a:spcAft>
                <a:spcPts val="1200"/>
              </a:spcAft>
            </a:pPr>
            <a:r>
              <a:rPr lang="en-US" dirty="0"/>
              <a:t>Need to connect more to CDF</a:t>
            </a:r>
          </a:p>
          <a:p>
            <a:pPr>
              <a:spcAft>
                <a:spcPts val="1200"/>
              </a:spcAft>
            </a:pPr>
            <a:r>
              <a:rPr lang="en-US" dirty="0"/>
              <a:t>3/5’s of rolling a 4 as a day project</a:t>
            </a:r>
          </a:p>
          <a:p>
            <a:pPr>
              <a:spcAft>
                <a:spcPts val="1200"/>
              </a:spcAft>
            </a:pPr>
            <a:r>
              <a:rPr lang="en-US" dirty="0"/>
              <a:t> Paper clip</a:t>
            </a:r>
            <a:br>
              <a:rPr lang="en-US" dirty="0"/>
            </a:br>
            <a:r>
              <a:rPr lang="en-US" dirty="0"/>
              <a:t>  Diameter</a:t>
            </a:r>
            <a:br>
              <a:rPr lang="en-US" dirty="0"/>
            </a:br>
            <a:endParaRPr lang="en-US" dirty="0"/>
          </a:p>
          <a:p>
            <a:pPr lvl="1">
              <a:spcAft>
                <a:spcPts val="1200"/>
              </a:spcAft>
            </a:pPr>
            <a:r>
              <a:rPr lang="en-US" dirty="0"/>
              <a:t> Given time and nudging, surprisingly good at filling in details and pertinent questions</a:t>
            </a:r>
          </a:p>
          <a:p>
            <a:pPr lvl="1">
              <a:spcAft>
                <a:spcPts val="1200"/>
              </a:spcAft>
            </a:pPr>
            <a:r>
              <a:rPr lang="en-US" dirty="0"/>
              <a:t>Curriculum does not really address non- standard distributions</a:t>
            </a:r>
          </a:p>
        </p:txBody>
      </p:sp>
      <p:grpSp>
        <p:nvGrpSpPr>
          <p:cNvPr id="4" name="Group 3">
            <a:extLst>
              <a:ext uri="{FF2B5EF4-FFF2-40B4-BE49-F238E27FC236}">
                <a16:creationId xmlns:a16="http://schemas.microsoft.com/office/drawing/2014/main" id="{26ADF955-2ADA-441A-B1A1-39A177B27796}"/>
              </a:ext>
            </a:extLst>
          </p:cNvPr>
          <p:cNvGrpSpPr/>
          <p:nvPr/>
        </p:nvGrpSpPr>
        <p:grpSpPr>
          <a:xfrm>
            <a:off x="3797913" y="3031784"/>
            <a:ext cx="3940404" cy="1376314"/>
            <a:chOff x="4779389" y="3734586"/>
            <a:chExt cx="3940404" cy="1376314"/>
          </a:xfrm>
        </p:grpSpPr>
        <p:cxnSp>
          <p:nvCxnSpPr>
            <p:cNvPr id="5" name="Straight Connector 4">
              <a:extLst>
                <a:ext uri="{FF2B5EF4-FFF2-40B4-BE49-F238E27FC236}">
                  <a16:creationId xmlns:a16="http://schemas.microsoft.com/office/drawing/2014/main" id="{0836013A-9595-4C8C-96A8-B06019B3A6BA}"/>
                </a:ext>
              </a:extLst>
            </p:cNvPr>
            <p:cNvCxnSpPr/>
            <p:nvPr/>
          </p:nvCxnSpPr>
          <p:spPr>
            <a:xfrm>
              <a:off x="4779389" y="3734586"/>
              <a:ext cx="0" cy="13763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2649DDB-19E4-42E7-934E-49147006E336}"/>
                </a:ext>
              </a:extLst>
            </p:cNvPr>
            <p:cNvCxnSpPr>
              <a:cxnSpLocks/>
            </p:cNvCxnSpPr>
            <p:nvPr/>
          </p:nvCxnSpPr>
          <p:spPr>
            <a:xfrm flipH="1">
              <a:off x="4779389" y="5101473"/>
              <a:ext cx="394040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reeform: Shape 6">
              <a:extLst>
                <a:ext uri="{FF2B5EF4-FFF2-40B4-BE49-F238E27FC236}">
                  <a16:creationId xmlns:a16="http://schemas.microsoft.com/office/drawing/2014/main" id="{31BB9629-C838-4651-B4C0-BC80B6B9A651}"/>
                </a:ext>
              </a:extLst>
            </p:cNvPr>
            <p:cNvSpPr/>
            <p:nvPr/>
          </p:nvSpPr>
          <p:spPr>
            <a:xfrm>
              <a:off x="6083235" y="4187073"/>
              <a:ext cx="2432115" cy="923827"/>
            </a:xfrm>
            <a:custGeom>
              <a:avLst/>
              <a:gdLst>
                <a:gd name="connsiteX0" fmla="*/ 0 w 2432115"/>
                <a:gd name="connsiteY0" fmla="*/ 857839 h 923827"/>
                <a:gd name="connsiteX1" fmla="*/ 226243 w 2432115"/>
                <a:gd name="connsiteY1" fmla="*/ 829559 h 923827"/>
                <a:gd name="connsiteX2" fmla="*/ 348791 w 2432115"/>
                <a:gd name="connsiteY2" fmla="*/ 820132 h 923827"/>
                <a:gd name="connsiteX3" fmla="*/ 377072 w 2432115"/>
                <a:gd name="connsiteY3" fmla="*/ 801279 h 923827"/>
                <a:gd name="connsiteX4" fmla="*/ 518474 w 2432115"/>
                <a:gd name="connsiteY4" fmla="*/ 763571 h 923827"/>
                <a:gd name="connsiteX5" fmla="*/ 631595 w 2432115"/>
                <a:gd name="connsiteY5" fmla="*/ 678730 h 923827"/>
                <a:gd name="connsiteX6" fmla="*/ 659876 w 2432115"/>
                <a:gd name="connsiteY6" fmla="*/ 659876 h 923827"/>
                <a:gd name="connsiteX7" fmla="*/ 763571 w 2432115"/>
                <a:gd name="connsiteY7" fmla="*/ 622169 h 923827"/>
                <a:gd name="connsiteX8" fmla="*/ 791851 w 2432115"/>
                <a:gd name="connsiteY8" fmla="*/ 593889 h 923827"/>
                <a:gd name="connsiteX9" fmla="*/ 829558 w 2432115"/>
                <a:gd name="connsiteY9" fmla="*/ 537328 h 923827"/>
                <a:gd name="connsiteX10" fmla="*/ 876692 w 2432115"/>
                <a:gd name="connsiteY10" fmla="*/ 518474 h 923827"/>
                <a:gd name="connsiteX11" fmla="*/ 933253 w 2432115"/>
                <a:gd name="connsiteY11" fmla="*/ 480767 h 923827"/>
                <a:gd name="connsiteX12" fmla="*/ 942680 w 2432115"/>
                <a:gd name="connsiteY12" fmla="*/ 452487 h 923827"/>
                <a:gd name="connsiteX13" fmla="*/ 1018094 w 2432115"/>
                <a:gd name="connsiteY13" fmla="*/ 424206 h 923827"/>
                <a:gd name="connsiteX14" fmla="*/ 1046375 w 2432115"/>
                <a:gd name="connsiteY14" fmla="*/ 348792 h 923827"/>
                <a:gd name="connsiteX15" fmla="*/ 1074655 w 2432115"/>
                <a:gd name="connsiteY15" fmla="*/ 339365 h 923827"/>
                <a:gd name="connsiteX16" fmla="*/ 1140643 w 2432115"/>
                <a:gd name="connsiteY16" fmla="*/ 282804 h 923827"/>
                <a:gd name="connsiteX17" fmla="*/ 1168923 w 2432115"/>
                <a:gd name="connsiteY17" fmla="*/ 235670 h 923827"/>
                <a:gd name="connsiteX18" fmla="*/ 1187777 w 2432115"/>
                <a:gd name="connsiteY18" fmla="*/ 207390 h 923827"/>
                <a:gd name="connsiteX19" fmla="*/ 1225484 w 2432115"/>
                <a:gd name="connsiteY19" fmla="*/ 179109 h 923827"/>
                <a:gd name="connsiteX20" fmla="*/ 1282045 w 2432115"/>
                <a:gd name="connsiteY20" fmla="*/ 141402 h 923827"/>
                <a:gd name="connsiteX21" fmla="*/ 1310325 w 2432115"/>
                <a:gd name="connsiteY21" fmla="*/ 94268 h 923827"/>
                <a:gd name="connsiteX22" fmla="*/ 1329179 w 2432115"/>
                <a:gd name="connsiteY22" fmla="*/ 65988 h 923827"/>
                <a:gd name="connsiteX23" fmla="*/ 1357459 w 2432115"/>
                <a:gd name="connsiteY23" fmla="*/ 56561 h 923827"/>
                <a:gd name="connsiteX24" fmla="*/ 1385740 w 2432115"/>
                <a:gd name="connsiteY24" fmla="*/ 37707 h 923827"/>
                <a:gd name="connsiteX25" fmla="*/ 1414020 w 2432115"/>
                <a:gd name="connsiteY25" fmla="*/ 9427 h 923827"/>
                <a:gd name="connsiteX26" fmla="*/ 1470581 w 2432115"/>
                <a:gd name="connsiteY26" fmla="*/ 0 h 923827"/>
                <a:gd name="connsiteX27" fmla="*/ 1791092 w 2432115"/>
                <a:gd name="connsiteY27" fmla="*/ 18854 h 923827"/>
                <a:gd name="connsiteX28" fmla="*/ 1875934 w 2432115"/>
                <a:gd name="connsiteY28" fmla="*/ 37707 h 923827"/>
                <a:gd name="connsiteX29" fmla="*/ 1979628 w 2432115"/>
                <a:gd name="connsiteY29" fmla="*/ 47134 h 923827"/>
                <a:gd name="connsiteX30" fmla="*/ 2017336 w 2432115"/>
                <a:gd name="connsiteY30" fmla="*/ 75415 h 923827"/>
                <a:gd name="connsiteX31" fmla="*/ 2073896 w 2432115"/>
                <a:gd name="connsiteY31" fmla="*/ 131975 h 923827"/>
                <a:gd name="connsiteX32" fmla="*/ 2092750 w 2432115"/>
                <a:gd name="connsiteY32" fmla="*/ 179109 h 923827"/>
                <a:gd name="connsiteX33" fmla="*/ 2121030 w 2432115"/>
                <a:gd name="connsiteY33" fmla="*/ 235670 h 923827"/>
                <a:gd name="connsiteX34" fmla="*/ 2130457 w 2432115"/>
                <a:gd name="connsiteY34" fmla="*/ 273378 h 923827"/>
                <a:gd name="connsiteX35" fmla="*/ 2149311 w 2432115"/>
                <a:gd name="connsiteY35" fmla="*/ 320512 h 923827"/>
                <a:gd name="connsiteX36" fmla="*/ 2177591 w 2432115"/>
                <a:gd name="connsiteY36" fmla="*/ 461914 h 923827"/>
                <a:gd name="connsiteX37" fmla="*/ 2187018 w 2432115"/>
                <a:gd name="connsiteY37" fmla="*/ 499621 h 923827"/>
                <a:gd name="connsiteX38" fmla="*/ 2215298 w 2432115"/>
                <a:gd name="connsiteY38" fmla="*/ 556182 h 923827"/>
                <a:gd name="connsiteX39" fmla="*/ 2234152 w 2432115"/>
                <a:gd name="connsiteY39" fmla="*/ 641023 h 923827"/>
                <a:gd name="connsiteX40" fmla="*/ 2262433 w 2432115"/>
                <a:gd name="connsiteY40" fmla="*/ 669303 h 923827"/>
                <a:gd name="connsiteX41" fmla="*/ 2271859 w 2432115"/>
                <a:gd name="connsiteY41" fmla="*/ 716437 h 923827"/>
                <a:gd name="connsiteX42" fmla="*/ 2318993 w 2432115"/>
                <a:gd name="connsiteY42" fmla="*/ 782425 h 923827"/>
                <a:gd name="connsiteX43" fmla="*/ 2356701 w 2432115"/>
                <a:gd name="connsiteY43" fmla="*/ 801279 h 923827"/>
                <a:gd name="connsiteX44" fmla="*/ 2413261 w 2432115"/>
                <a:gd name="connsiteY44" fmla="*/ 886120 h 923827"/>
                <a:gd name="connsiteX45" fmla="*/ 2432115 w 2432115"/>
                <a:gd name="connsiteY45" fmla="*/ 923827 h 92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32115" h="923827">
                  <a:moveTo>
                    <a:pt x="0" y="857839"/>
                  </a:moveTo>
                  <a:lnTo>
                    <a:pt x="226243" y="829559"/>
                  </a:lnTo>
                  <a:cubicBezTo>
                    <a:pt x="266976" y="825155"/>
                    <a:pt x="308523" y="827682"/>
                    <a:pt x="348791" y="820132"/>
                  </a:cubicBezTo>
                  <a:cubicBezTo>
                    <a:pt x="359927" y="818044"/>
                    <a:pt x="366614" y="805637"/>
                    <a:pt x="377072" y="801279"/>
                  </a:cubicBezTo>
                  <a:cubicBezTo>
                    <a:pt x="445724" y="772674"/>
                    <a:pt x="454515" y="774231"/>
                    <a:pt x="518474" y="763571"/>
                  </a:cubicBezTo>
                  <a:cubicBezTo>
                    <a:pt x="603049" y="678996"/>
                    <a:pt x="559399" y="696779"/>
                    <a:pt x="631595" y="678730"/>
                  </a:cubicBezTo>
                  <a:cubicBezTo>
                    <a:pt x="641022" y="672445"/>
                    <a:pt x="649562" y="664564"/>
                    <a:pt x="659876" y="659876"/>
                  </a:cubicBezTo>
                  <a:cubicBezTo>
                    <a:pt x="688996" y="646640"/>
                    <a:pt x="730399" y="633226"/>
                    <a:pt x="763571" y="622169"/>
                  </a:cubicBezTo>
                  <a:cubicBezTo>
                    <a:pt x="772998" y="612742"/>
                    <a:pt x="784456" y="604981"/>
                    <a:pt x="791851" y="593889"/>
                  </a:cubicBezTo>
                  <a:cubicBezTo>
                    <a:pt x="817602" y="555262"/>
                    <a:pt x="778007" y="569548"/>
                    <a:pt x="829558" y="537328"/>
                  </a:cubicBezTo>
                  <a:cubicBezTo>
                    <a:pt x="843908" y="528359"/>
                    <a:pt x="860981" y="524759"/>
                    <a:pt x="876692" y="518474"/>
                  </a:cubicBezTo>
                  <a:cubicBezTo>
                    <a:pt x="898241" y="453830"/>
                    <a:pt x="865000" y="526269"/>
                    <a:pt x="933253" y="480767"/>
                  </a:cubicBezTo>
                  <a:cubicBezTo>
                    <a:pt x="941521" y="475255"/>
                    <a:pt x="936473" y="460246"/>
                    <a:pt x="942680" y="452487"/>
                  </a:cubicBezTo>
                  <a:cubicBezTo>
                    <a:pt x="961175" y="429369"/>
                    <a:pt x="992543" y="429316"/>
                    <a:pt x="1018094" y="424206"/>
                  </a:cubicBezTo>
                  <a:cubicBezTo>
                    <a:pt x="1023204" y="398655"/>
                    <a:pt x="1023257" y="367287"/>
                    <a:pt x="1046375" y="348792"/>
                  </a:cubicBezTo>
                  <a:cubicBezTo>
                    <a:pt x="1054134" y="342585"/>
                    <a:pt x="1065228" y="342507"/>
                    <a:pt x="1074655" y="339365"/>
                  </a:cubicBezTo>
                  <a:cubicBezTo>
                    <a:pt x="1096501" y="322980"/>
                    <a:pt x="1123761" y="305313"/>
                    <a:pt x="1140643" y="282804"/>
                  </a:cubicBezTo>
                  <a:cubicBezTo>
                    <a:pt x="1151636" y="268146"/>
                    <a:pt x="1159212" y="251207"/>
                    <a:pt x="1168923" y="235670"/>
                  </a:cubicBezTo>
                  <a:cubicBezTo>
                    <a:pt x="1174928" y="226063"/>
                    <a:pt x="1179766" y="215401"/>
                    <a:pt x="1187777" y="207390"/>
                  </a:cubicBezTo>
                  <a:cubicBezTo>
                    <a:pt x="1198887" y="196280"/>
                    <a:pt x="1213555" y="189334"/>
                    <a:pt x="1225484" y="179109"/>
                  </a:cubicBezTo>
                  <a:cubicBezTo>
                    <a:pt x="1270419" y="140593"/>
                    <a:pt x="1233940" y="157437"/>
                    <a:pt x="1282045" y="141402"/>
                  </a:cubicBezTo>
                  <a:cubicBezTo>
                    <a:pt x="1291472" y="125691"/>
                    <a:pt x="1300614" y="109805"/>
                    <a:pt x="1310325" y="94268"/>
                  </a:cubicBezTo>
                  <a:cubicBezTo>
                    <a:pt x="1316330" y="84661"/>
                    <a:pt x="1320332" y="73066"/>
                    <a:pt x="1329179" y="65988"/>
                  </a:cubicBezTo>
                  <a:cubicBezTo>
                    <a:pt x="1336938" y="59781"/>
                    <a:pt x="1348571" y="61005"/>
                    <a:pt x="1357459" y="56561"/>
                  </a:cubicBezTo>
                  <a:cubicBezTo>
                    <a:pt x="1367593" y="51494"/>
                    <a:pt x="1377036" y="44960"/>
                    <a:pt x="1385740" y="37707"/>
                  </a:cubicBezTo>
                  <a:cubicBezTo>
                    <a:pt x="1395981" y="29173"/>
                    <a:pt x="1401838" y="14841"/>
                    <a:pt x="1414020" y="9427"/>
                  </a:cubicBezTo>
                  <a:cubicBezTo>
                    <a:pt x="1431486" y="1664"/>
                    <a:pt x="1451727" y="3142"/>
                    <a:pt x="1470581" y="0"/>
                  </a:cubicBezTo>
                  <a:cubicBezTo>
                    <a:pt x="1577418" y="6285"/>
                    <a:pt x="1684530" y="8941"/>
                    <a:pt x="1791092" y="18854"/>
                  </a:cubicBezTo>
                  <a:cubicBezTo>
                    <a:pt x="1819938" y="21537"/>
                    <a:pt x="1847284" y="33410"/>
                    <a:pt x="1875934" y="37707"/>
                  </a:cubicBezTo>
                  <a:cubicBezTo>
                    <a:pt x="1910257" y="42855"/>
                    <a:pt x="1945063" y="43992"/>
                    <a:pt x="1979628" y="47134"/>
                  </a:cubicBezTo>
                  <a:cubicBezTo>
                    <a:pt x="1992197" y="56561"/>
                    <a:pt x="2006990" y="63591"/>
                    <a:pt x="2017336" y="75415"/>
                  </a:cubicBezTo>
                  <a:cubicBezTo>
                    <a:pt x="2072335" y="138271"/>
                    <a:pt x="2016516" y="112850"/>
                    <a:pt x="2073896" y="131975"/>
                  </a:cubicBezTo>
                  <a:cubicBezTo>
                    <a:pt x="2080181" y="147686"/>
                    <a:pt x="2085748" y="163704"/>
                    <a:pt x="2092750" y="179109"/>
                  </a:cubicBezTo>
                  <a:cubicBezTo>
                    <a:pt x="2101473" y="198299"/>
                    <a:pt x="2113202" y="216099"/>
                    <a:pt x="2121030" y="235670"/>
                  </a:cubicBezTo>
                  <a:cubicBezTo>
                    <a:pt x="2125842" y="247700"/>
                    <a:pt x="2126360" y="261087"/>
                    <a:pt x="2130457" y="273378"/>
                  </a:cubicBezTo>
                  <a:cubicBezTo>
                    <a:pt x="2135808" y="289431"/>
                    <a:pt x="2143026" y="304801"/>
                    <a:pt x="2149311" y="320512"/>
                  </a:cubicBezTo>
                  <a:cubicBezTo>
                    <a:pt x="2158738" y="367646"/>
                    <a:pt x="2167689" y="414878"/>
                    <a:pt x="2177591" y="461914"/>
                  </a:cubicBezTo>
                  <a:cubicBezTo>
                    <a:pt x="2180260" y="474592"/>
                    <a:pt x="2182206" y="487592"/>
                    <a:pt x="2187018" y="499621"/>
                  </a:cubicBezTo>
                  <a:cubicBezTo>
                    <a:pt x="2194846" y="519192"/>
                    <a:pt x="2205871" y="537328"/>
                    <a:pt x="2215298" y="556182"/>
                  </a:cubicBezTo>
                  <a:cubicBezTo>
                    <a:pt x="2221583" y="584462"/>
                    <a:pt x="2223009" y="614281"/>
                    <a:pt x="2234152" y="641023"/>
                  </a:cubicBezTo>
                  <a:cubicBezTo>
                    <a:pt x="2239280" y="653329"/>
                    <a:pt x="2256471" y="657379"/>
                    <a:pt x="2262433" y="669303"/>
                  </a:cubicBezTo>
                  <a:cubicBezTo>
                    <a:pt x="2269598" y="683634"/>
                    <a:pt x="2266792" y="701237"/>
                    <a:pt x="2271859" y="716437"/>
                  </a:cubicBezTo>
                  <a:cubicBezTo>
                    <a:pt x="2280782" y="743206"/>
                    <a:pt x="2295853" y="765897"/>
                    <a:pt x="2318993" y="782425"/>
                  </a:cubicBezTo>
                  <a:cubicBezTo>
                    <a:pt x="2330428" y="790593"/>
                    <a:pt x="2344132" y="794994"/>
                    <a:pt x="2356701" y="801279"/>
                  </a:cubicBezTo>
                  <a:cubicBezTo>
                    <a:pt x="2400782" y="889444"/>
                    <a:pt x="2343537" y="781535"/>
                    <a:pt x="2413261" y="886120"/>
                  </a:cubicBezTo>
                  <a:cubicBezTo>
                    <a:pt x="2421056" y="897812"/>
                    <a:pt x="2432115" y="923827"/>
                    <a:pt x="2432115" y="923827"/>
                  </a:cubicBezTo>
                </a:path>
              </a:pathLst>
            </a:custGeom>
            <a:noFill/>
            <a:ln w="19050">
              <a:solidFill>
                <a:srgbClr val="C00000"/>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68104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Micro-Response</a:t>
            </a:r>
          </a:p>
        </p:txBody>
      </p:sp>
      <p:sp>
        <p:nvSpPr>
          <p:cNvPr id="14" name="Content Placeholder 13"/>
          <p:cNvSpPr>
            <a:spLocks noGrp="1"/>
          </p:cNvSpPr>
          <p:nvPr>
            <p:ph idx="1"/>
          </p:nvPr>
        </p:nvSpPr>
        <p:spPr/>
        <p:txBody>
          <a:bodyPr>
            <a:normAutofit/>
          </a:bodyPr>
          <a:lstStyle/>
          <a:p>
            <a:pPr>
              <a:spcAft>
                <a:spcPts val="1200"/>
              </a:spcAft>
            </a:pPr>
            <a:r>
              <a:rPr lang="en-US" dirty="0"/>
              <a:t>Need to connect more to CDF</a:t>
            </a:r>
          </a:p>
          <a:p>
            <a:pPr>
              <a:spcAft>
                <a:spcPts val="1200"/>
              </a:spcAft>
            </a:pPr>
            <a:r>
              <a:rPr lang="en-US" dirty="0"/>
              <a:t>3/5’s of rolling a 4 as a day project</a:t>
            </a:r>
          </a:p>
          <a:p>
            <a:pPr>
              <a:spcAft>
                <a:spcPts val="1200"/>
              </a:spcAft>
            </a:pPr>
            <a:r>
              <a:rPr lang="en-US" dirty="0"/>
              <a:t> Empirical distributions via multi-</a:t>
            </a:r>
            <a:r>
              <a:rPr lang="en-US" dirty="0" err="1"/>
              <a:t>kernal</a:t>
            </a:r>
            <a:r>
              <a:rPr lang="en-US" dirty="0"/>
              <a:t> approach</a:t>
            </a:r>
          </a:p>
        </p:txBody>
      </p:sp>
    </p:spTree>
    <p:extLst>
      <p:ext uri="{BB962C8B-B14F-4D97-AF65-F5344CB8AC3E}">
        <p14:creationId xmlns:p14="http://schemas.microsoft.com/office/powerpoint/2010/main" val="1655619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Micro-Response</a:t>
            </a:r>
          </a:p>
        </p:txBody>
      </p:sp>
      <p:sp>
        <p:nvSpPr>
          <p:cNvPr id="14" name="Content Placeholder 13"/>
          <p:cNvSpPr>
            <a:spLocks noGrp="1"/>
          </p:cNvSpPr>
          <p:nvPr>
            <p:ph idx="1"/>
          </p:nvPr>
        </p:nvSpPr>
        <p:spPr/>
        <p:txBody>
          <a:bodyPr>
            <a:normAutofit/>
          </a:bodyPr>
          <a:lstStyle/>
          <a:p>
            <a:pPr>
              <a:spcAft>
                <a:spcPts val="1200"/>
              </a:spcAft>
            </a:pPr>
            <a:r>
              <a:rPr lang="en-US" dirty="0"/>
              <a:t>Need to connect more to CDF</a:t>
            </a:r>
          </a:p>
          <a:p>
            <a:pPr>
              <a:spcAft>
                <a:spcPts val="1200"/>
              </a:spcAft>
            </a:pPr>
            <a:r>
              <a:rPr lang="en-US" dirty="0"/>
              <a:t>3/5’s of rolling a 4 as a day project</a:t>
            </a:r>
          </a:p>
          <a:p>
            <a:pPr>
              <a:spcAft>
                <a:spcPts val="1200"/>
              </a:spcAft>
            </a:pPr>
            <a:r>
              <a:rPr lang="en-US" dirty="0"/>
              <a:t> Empirical distributions via kernel density estimation</a:t>
            </a:r>
          </a:p>
          <a:p>
            <a:pPr>
              <a:spcAft>
                <a:spcPts val="1200"/>
              </a:spcAft>
            </a:pPr>
            <a:r>
              <a:rPr lang="en-US" dirty="0"/>
              <a:t>Promote value of moment generating functions</a:t>
            </a:r>
          </a:p>
          <a:p>
            <a:pPr>
              <a:spcAft>
                <a:spcPts val="1200"/>
              </a:spcAft>
            </a:pPr>
            <a:endParaRPr lang="en-US" dirty="0"/>
          </a:p>
        </p:txBody>
      </p:sp>
    </p:spTree>
    <p:extLst>
      <p:ext uri="{BB962C8B-B14F-4D97-AF65-F5344CB8AC3E}">
        <p14:creationId xmlns:p14="http://schemas.microsoft.com/office/powerpoint/2010/main" val="3689060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490E7-02CF-4B8B-8046-1DE8066BD8D6}"/>
              </a:ext>
            </a:extLst>
          </p:cNvPr>
          <p:cNvSpPr>
            <a:spLocks noGrp="1"/>
          </p:cNvSpPr>
          <p:nvPr>
            <p:ph type="title"/>
          </p:nvPr>
        </p:nvSpPr>
        <p:spPr/>
        <p:txBody>
          <a:bodyPr/>
          <a:lstStyle/>
          <a:p>
            <a:r>
              <a:rPr lang="en-US" dirty="0"/>
              <a:t>Granular Histogram</a:t>
            </a:r>
          </a:p>
        </p:txBody>
      </p:sp>
      <p:pic>
        <p:nvPicPr>
          <p:cNvPr id="4" name="Dynamic Layering Brick Histogram">
            <a:hlinkClick r:id="" action="ppaction://media"/>
            <a:extLst>
              <a:ext uri="{FF2B5EF4-FFF2-40B4-BE49-F238E27FC236}">
                <a16:creationId xmlns:a16="http://schemas.microsoft.com/office/drawing/2014/main" id="{89FE2DAD-2B74-4365-8DAD-2737205CDB7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2533855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D0BAD-1885-43FB-9AEA-F13104C7B447}"/>
              </a:ext>
            </a:extLst>
          </p:cNvPr>
          <p:cNvSpPr>
            <a:spLocks noGrp="1"/>
          </p:cNvSpPr>
          <p:nvPr>
            <p:ph type="title"/>
          </p:nvPr>
        </p:nvSpPr>
        <p:spPr/>
        <p:txBody>
          <a:bodyPr>
            <a:normAutofit/>
          </a:bodyPr>
          <a:lstStyle/>
          <a:p>
            <a:r>
              <a:rPr lang="en-US" dirty="0"/>
              <a:t>Mixed Kernel Granular Emp.</a:t>
            </a:r>
          </a:p>
        </p:txBody>
      </p:sp>
      <p:pic>
        <p:nvPicPr>
          <p:cNvPr id="4" name="Dynamic Layering Mixed Kernel">
            <a:hlinkClick r:id="" action="ppaction://media"/>
            <a:extLst>
              <a:ext uri="{FF2B5EF4-FFF2-40B4-BE49-F238E27FC236}">
                <a16:creationId xmlns:a16="http://schemas.microsoft.com/office/drawing/2014/main" id="{339E39F0-0ADE-43BC-9921-E7010590A6D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298430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69E00-48B4-489B-AD76-00BD8211554F}"/>
              </a:ext>
            </a:extLst>
          </p:cNvPr>
          <p:cNvSpPr>
            <a:spLocks noGrp="1"/>
          </p:cNvSpPr>
          <p:nvPr>
            <p:ph type="title"/>
          </p:nvPr>
        </p:nvSpPr>
        <p:spPr/>
        <p:txBody>
          <a:bodyPr/>
          <a:lstStyle/>
          <a:p>
            <a:r>
              <a:rPr lang="en-US" dirty="0"/>
              <a:t>Need for MGFs</a:t>
            </a:r>
          </a:p>
        </p:txBody>
      </p:sp>
      <p:sp>
        <p:nvSpPr>
          <p:cNvPr id="3" name="Content Placeholder 2">
            <a:extLst>
              <a:ext uri="{FF2B5EF4-FFF2-40B4-BE49-F238E27FC236}">
                <a16:creationId xmlns:a16="http://schemas.microsoft.com/office/drawing/2014/main" id="{180FD02C-01AD-4B30-ABE5-27C7187218FF}"/>
              </a:ext>
            </a:extLst>
          </p:cNvPr>
          <p:cNvSpPr>
            <a:spLocks noGrp="1"/>
          </p:cNvSpPr>
          <p:nvPr>
            <p:ph idx="1"/>
          </p:nvPr>
        </p:nvSpPr>
        <p:spPr/>
        <p:txBody>
          <a:bodyPr/>
          <a:lstStyle/>
          <a:p>
            <a:endParaRPr lang="en-US"/>
          </a:p>
        </p:txBody>
      </p:sp>
      <p:pic>
        <p:nvPicPr>
          <p:cNvPr id="5" name="Picture 4" descr="A screenshot of a cell phone&#10;&#10;Description generated with very high confidence">
            <a:extLst>
              <a:ext uri="{FF2B5EF4-FFF2-40B4-BE49-F238E27FC236}">
                <a16:creationId xmlns:a16="http://schemas.microsoft.com/office/drawing/2014/main" id="{0F672D80-9F5F-431B-9931-C78E44D03C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5" y="1836180"/>
            <a:ext cx="5486400" cy="4114800"/>
          </a:xfrm>
          <a:prstGeom prst="rect">
            <a:avLst/>
          </a:prstGeom>
        </p:spPr>
      </p:pic>
    </p:spTree>
    <p:extLst>
      <p:ext uri="{BB962C8B-B14F-4D97-AF65-F5344CB8AC3E}">
        <p14:creationId xmlns:p14="http://schemas.microsoft.com/office/powerpoint/2010/main" val="2411396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69E00-48B4-489B-AD76-00BD8211554F}"/>
              </a:ext>
            </a:extLst>
          </p:cNvPr>
          <p:cNvSpPr>
            <a:spLocks noGrp="1"/>
          </p:cNvSpPr>
          <p:nvPr>
            <p:ph type="title"/>
          </p:nvPr>
        </p:nvSpPr>
        <p:spPr/>
        <p:txBody>
          <a:bodyPr/>
          <a:lstStyle/>
          <a:p>
            <a:r>
              <a:rPr lang="en-US" dirty="0"/>
              <a:t>Need for MGFs</a:t>
            </a:r>
          </a:p>
        </p:txBody>
      </p:sp>
      <p:sp>
        <p:nvSpPr>
          <p:cNvPr id="3" name="Content Placeholder 2">
            <a:extLst>
              <a:ext uri="{FF2B5EF4-FFF2-40B4-BE49-F238E27FC236}">
                <a16:creationId xmlns:a16="http://schemas.microsoft.com/office/drawing/2014/main" id="{01ADC94D-8148-4C10-AAD2-1926D6686BA6}"/>
              </a:ext>
            </a:extLst>
          </p:cNvPr>
          <p:cNvSpPr>
            <a:spLocks noGrp="1"/>
          </p:cNvSpPr>
          <p:nvPr>
            <p:ph idx="1"/>
          </p:nvPr>
        </p:nvSpPr>
        <p:spPr/>
        <p:txBody>
          <a:bodyPr/>
          <a:lstStyle/>
          <a:p>
            <a:endParaRPr lang="en-US"/>
          </a:p>
        </p:txBody>
      </p:sp>
      <p:pic>
        <p:nvPicPr>
          <p:cNvPr id="5" name="Picture 4" descr="PlayDoh">
            <a:extLst>
              <a:ext uri="{FF2B5EF4-FFF2-40B4-BE49-F238E27FC236}">
                <a16:creationId xmlns:a16="http://schemas.microsoft.com/office/drawing/2014/main" id="{C493A736-33C8-4403-AA83-28912BFFE463}"/>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828795" y="1853772"/>
            <a:ext cx="5486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345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69E00-48B4-489B-AD76-00BD8211554F}"/>
              </a:ext>
            </a:extLst>
          </p:cNvPr>
          <p:cNvSpPr>
            <a:spLocks noGrp="1"/>
          </p:cNvSpPr>
          <p:nvPr>
            <p:ph type="title"/>
          </p:nvPr>
        </p:nvSpPr>
        <p:spPr/>
        <p:txBody>
          <a:bodyPr/>
          <a:lstStyle/>
          <a:p>
            <a:r>
              <a:rPr lang="en-US" dirty="0"/>
              <a:t>Need for MGFs</a:t>
            </a:r>
          </a:p>
        </p:txBody>
      </p:sp>
      <p:sp>
        <p:nvSpPr>
          <p:cNvPr id="3" name="Content Placeholder 2">
            <a:extLst>
              <a:ext uri="{FF2B5EF4-FFF2-40B4-BE49-F238E27FC236}">
                <a16:creationId xmlns:a16="http://schemas.microsoft.com/office/drawing/2014/main" id="{4F500791-C68A-4F6B-B38E-4B26BB361AE7}"/>
              </a:ext>
            </a:extLst>
          </p:cNvPr>
          <p:cNvSpPr>
            <a:spLocks noGrp="1"/>
          </p:cNvSpPr>
          <p:nvPr>
            <p:ph idx="1"/>
          </p:nvPr>
        </p:nvSpPr>
        <p:spPr/>
        <p:txBody>
          <a:bodyPr/>
          <a:lstStyle/>
          <a:p>
            <a:endParaRPr lang="en-US"/>
          </a:p>
        </p:txBody>
      </p:sp>
      <p:pic>
        <p:nvPicPr>
          <p:cNvPr id="5" name="Picture 4" descr="A screenshot of a cell phone&#10;&#10;Description generated with very high confidence">
            <a:extLst>
              <a:ext uri="{FF2B5EF4-FFF2-40B4-BE49-F238E27FC236}">
                <a16:creationId xmlns:a16="http://schemas.microsoft.com/office/drawing/2014/main" id="{BC04A231-0341-4792-AC2C-DD8387FA6C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1825625"/>
            <a:ext cx="5486400" cy="4114800"/>
          </a:xfrm>
          <a:prstGeom prst="rect">
            <a:avLst/>
          </a:prstGeom>
        </p:spPr>
      </p:pic>
    </p:spTree>
    <p:extLst>
      <p:ext uri="{BB962C8B-B14F-4D97-AF65-F5344CB8AC3E}">
        <p14:creationId xmlns:p14="http://schemas.microsoft.com/office/powerpoint/2010/main" val="3249026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fontScale="90000"/>
          </a:bodyPr>
          <a:lstStyle/>
          <a:p>
            <a:r>
              <a:rPr lang="en-US" b="0" dirty="0"/>
              <a:t>What is our Probability Course?</a:t>
            </a:r>
          </a:p>
        </p:txBody>
      </p:sp>
      <p:sp>
        <p:nvSpPr>
          <p:cNvPr id="14" name="Content Placeholder 13"/>
          <p:cNvSpPr>
            <a:spLocks noGrp="1"/>
          </p:cNvSpPr>
          <p:nvPr>
            <p:ph idx="1"/>
          </p:nvPr>
        </p:nvSpPr>
        <p:spPr/>
        <p:txBody>
          <a:bodyPr/>
          <a:lstStyle/>
          <a:p>
            <a:pPr lvl="0">
              <a:spcAft>
                <a:spcPts val="1200"/>
              </a:spcAft>
            </a:pPr>
            <a:r>
              <a:rPr lang="en-US" dirty="0"/>
              <a:t>Once upon a time, the only “Stats” class</a:t>
            </a:r>
          </a:p>
          <a:p>
            <a:pPr lvl="0">
              <a:spcAft>
                <a:spcPts val="1200"/>
              </a:spcAft>
            </a:pPr>
            <a:r>
              <a:rPr lang="en-US" dirty="0"/>
              <a:t>Prob Theory now pre-req for Stats Theory</a:t>
            </a:r>
          </a:p>
          <a:p>
            <a:pPr lvl="0">
              <a:spcAft>
                <a:spcPts val="1200"/>
              </a:spcAft>
            </a:pPr>
            <a:r>
              <a:rPr lang="en-US" dirty="0"/>
              <a:t>Required for math education licensure</a:t>
            </a:r>
          </a:p>
          <a:p>
            <a:pPr>
              <a:spcAft>
                <a:spcPts val="1200"/>
              </a:spcAft>
            </a:pPr>
            <a:r>
              <a:rPr lang="en-US" dirty="0"/>
              <a:t>Engineering program growing fast</a:t>
            </a:r>
          </a:p>
          <a:p>
            <a:pPr lvl="0">
              <a:spcAft>
                <a:spcPts val="1200"/>
              </a:spcAft>
            </a:pPr>
            <a:r>
              <a:rPr lang="en-US" dirty="0"/>
              <a:t>Junior level math and stats class</a:t>
            </a:r>
          </a:p>
        </p:txBody>
      </p:sp>
    </p:spTree>
    <p:extLst>
      <p:ext uri="{BB962C8B-B14F-4D97-AF65-F5344CB8AC3E}">
        <p14:creationId xmlns:p14="http://schemas.microsoft.com/office/powerpoint/2010/main" val="2120883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69E00-48B4-489B-AD76-00BD8211554F}"/>
              </a:ext>
            </a:extLst>
          </p:cNvPr>
          <p:cNvSpPr>
            <a:spLocks noGrp="1"/>
          </p:cNvSpPr>
          <p:nvPr>
            <p:ph type="title"/>
          </p:nvPr>
        </p:nvSpPr>
        <p:spPr/>
        <p:txBody>
          <a:bodyPr/>
          <a:lstStyle/>
          <a:p>
            <a:r>
              <a:rPr lang="en-US" dirty="0"/>
              <a:t>Need for MGFs</a:t>
            </a:r>
          </a:p>
        </p:txBody>
      </p:sp>
      <p:pic>
        <p:nvPicPr>
          <p:cNvPr id="4" name="Picture 4" descr="Savings">
            <a:extLst>
              <a:ext uri="{FF2B5EF4-FFF2-40B4-BE49-F238E27FC236}">
                <a16:creationId xmlns:a16="http://schemas.microsoft.com/office/drawing/2014/main" id="{06287961-077D-49A9-89C0-A0621F1DFACA}"/>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28800" y="1830864"/>
            <a:ext cx="5486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333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PDF</a:t>
            </a:r>
          </a:p>
        </p:txBody>
      </p:sp>
      <p:sp>
        <p:nvSpPr>
          <p:cNvPr id="14" name="Content Placeholder 13"/>
          <p:cNvSpPr>
            <a:spLocks noGrp="1"/>
          </p:cNvSpPr>
          <p:nvPr>
            <p:ph idx="1"/>
          </p:nvPr>
        </p:nvSpPr>
        <p:spPr/>
        <p:txBody>
          <a:bodyPr/>
          <a:lstStyle/>
          <a:p>
            <a:pPr>
              <a:spcAft>
                <a:spcPts val="1200"/>
              </a:spcAft>
            </a:pPr>
            <a:r>
              <a:rPr lang="en-US" dirty="0"/>
              <a:t>Different shapes represent different distributions</a:t>
            </a:r>
          </a:p>
          <a:p>
            <a:pPr>
              <a:spcAft>
                <a:spcPts val="1200"/>
              </a:spcAft>
            </a:pPr>
            <a:r>
              <a:rPr lang="en-US" dirty="0"/>
              <a:t>Curve that outlines the top of sand</a:t>
            </a:r>
          </a:p>
        </p:txBody>
      </p:sp>
    </p:spTree>
    <p:extLst>
      <p:ext uri="{BB962C8B-B14F-4D97-AF65-F5344CB8AC3E}">
        <p14:creationId xmlns:p14="http://schemas.microsoft.com/office/powerpoint/2010/main" val="714005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3/5 probability of “4” (a)</a:t>
            </a:r>
          </a:p>
        </p:txBody>
      </p:sp>
      <p:sp>
        <p:nvSpPr>
          <p:cNvPr id="14" name="Content Placeholder 13"/>
          <p:cNvSpPr>
            <a:spLocks noGrp="1"/>
          </p:cNvSpPr>
          <p:nvPr>
            <p:ph idx="1"/>
          </p:nvPr>
        </p:nvSpPr>
        <p:spPr/>
        <p:txBody>
          <a:bodyPr/>
          <a:lstStyle/>
          <a:p>
            <a:pPr>
              <a:spcAft>
                <a:spcPts val="1200"/>
              </a:spcAft>
            </a:pPr>
            <a:r>
              <a:rPr lang="en-US" dirty="0"/>
              <a:t>Statement of empirical distribution</a:t>
            </a:r>
          </a:p>
          <a:p>
            <a:pPr>
              <a:spcAft>
                <a:spcPts val="1200"/>
              </a:spcAft>
            </a:pPr>
            <a:r>
              <a:rPr lang="en-US" dirty="0"/>
              <a:t>Comparative likeliness</a:t>
            </a:r>
          </a:p>
          <a:p>
            <a:pPr>
              <a:spcAft>
                <a:spcPts val="1200"/>
              </a:spcAft>
            </a:pPr>
            <a:r>
              <a:rPr lang="en-US" dirty="0"/>
              <a:t>Exact versus close</a:t>
            </a:r>
          </a:p>
          <a:p>
            <a:pPr>
              <a:spcAft>
                <a:spcPts val="1200"/>
              </a:spcAft>
            </a:pPr>
            <a:r>
              <a:rPr lang="en-US" dirty="0"/>
              <a:t>3/5 versus 0.6</a:t>
            </a:r>
          </a:p>
          <a:p>
            <a:pPr>
              <a:spcAft>
                <a:spcPts val="1200"/>
              </a:spcAft>
            </a:pPr>
            <a:r>
              <a:rPr lang="en-US" dirty="0"/>
              <a:t>Guess</a:t>
            </a:r>
          </a:p>
        </p:txBody>
      </p:sp>
    </p:spTree>
    <p:extLst>
      <p:ext uri="{BB962C8B-B14F-4D97-AF65-F5344CB8AC3E}">
        <p14:creationId xmlns:p14="http://schemas.microsoft.com/office/powerpoint/2010/main" val="2751604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3/5 probability of “4” (b)</a:t>
            </a:r>
          </a:p>
        </p:txBody>
      </p:sp>
      <p:sp>
        <p:nvSpPr>
          <p:cNvPr id="14" name="Content Placeholder 13"/>
          <p:cNvSpPr>
            <a:spLocks noGrp="1"/>
          </p:cNvSpPr>
          <p:nvPr>
            <p:ph idx="1"/>
          </p:nvPr>
        </p:nvSpPr>
        <p:spPr/>
        <p:txBody>
          <a:bodyPr/>
          <a:lstStyle/>
          <a:p>
            <a:pPr>
              <a:spcAft>
                <a:spcPts val="1200"/>
              </a:spcAft>
            </a:pPr>
            <a:r>
              <a:rPr lang="en-US" dirty="0"/>
              <a:t>Straight-up not fair</a:t>
            </a:r>
          </a:p>
          <a:p>
            <a:pPr>
              <a:spcAft>
                <a:spcPts val="1200"/>
              </a:spcAft>
            </a:pPr>
            <a:r>
              <a:rPr lang="en-US" dirty="0"/>
              <a:t>Gives (and names) frequentist perspective, and remembers names of other interpretations. Even remembers probabilistic limit.</a:t>
            </a:r>
          </a:p>
          <a:p>
            <a:pPr>
              <a:spcAft>
                <a:spcPts val="1200"/>
              </a:spcAft>
            </a:pPr>
            <a:r>
              <a:rPr lang="en-US" dirty="0"/>
              <a:t>Gives physical possibilities to cause this</a:t>
            </a:r>
          </a:p>
          <a:p>
            <a:pPr>
              <a:spcAft>
                <a:spcPts val="1200"/>
              </a:spcAft>
            </a:pPr>
            <a:r>
              <a:rPr lang="en-US" dirty="0"/>
              <a:t>Sides of zero probability (!!)</a:t>
            </a:r>
          </a:p>
        </p:txBody>
      </p:sp>
    </p:spTree>
    <p:extLst>
      <p:ext uri="{BB962C8B-B14F-4D97-AF65-F5344CB8AC3E}">
        <p14:creationId xmlns:p14="http://schemas.microsoft.com/office/powerpoint/2010/main" val="27088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a:spcAft>
                <a:spcPts val="1200"/>
              </a:spcAft>
            </a:pPr>
            <a:r>
              <a:rPr lang="en-US" sz="3200" dirty="0"/>
              <a:t>Range of usable diameter</a:t>
            </a:r>
          </a:p>
          <a:p>
            <a:pPr lvl="1">
              <a:spcAft>
                <a:spcPts val="1200"/>
              </a:spcAft>
            </a:pPr>
            <a:r>
              <a:rPr lang="en-US" sz="2800" dirty="0"/>
              <a:t>Initially the area and then on horizontal axis</a:t>
            </a:r>
          </a:p>
          <a:p>
            <a:pPr>
              <a:spcAft>
                <a:spcPts val="1200"/>
              </a:spcAft>
            </a:pPr>
            <a:r>
              <a:rPr lang="en-US" sz="3200" dirty="0"/>
              <a:t>Wants equation of distribution</a:t>
            </a:r>
          </a:p>
          <a:p>
            <a:pPr>
              <a:spcAft>
                <a:spcPts val="1200"/>
              </a:spcAft>
            </a:pPr>
            <a:r>
              <a:rPr lang="en-US" sz="3200" dirty="0"/>
              <a:t>Sand DOES save the day</a:t>
            </a:r>
          </a:p>
          <a:p>
            <a:pPr>
              <a:spcAft>
                <a:spcPts val="1200"/>
              </a:spcAft>
            </a:pPr>
            <a:r>
              <a:rPr lang="en-US" sz="3200" dirty="0"/>
              <a:t>Interval that meets needs</a:t>
            </a:r>
            <a:endParaRPr lang="en-US" dirty="0"/>
          </a:p>
        </p:txBody>
      </p:sp>
      <p:grpSp>
        <p:nvGrpSpPr>
          <p:cNvPr id="4" name="Group 3">
            <a:extLst>
              <a:ext uri="{FF2B5EF4-FFF2-40B4-BE49-F238E27FC236}">
                <a16:creationId xmlns:a16="http://schemas.microsoft.com/office/drawing/2014/main" id="{EA423CDF-BE68-4219-93C4-55E521E0E1B2}"/>
              </a:ext>
            </a:extLst>
          </p:cNvPr>
          <p:cNvGrpSpPr/>
          <p:nvPr/>
        </p:nvGrpSpPr>
        <p:grpSpPr>
          <a:xfrm>
            <a:off x="1072298" y="371575"/>
            <a:ext cx="3940404" cy="1376314"/>
            <a:chOff x="4779389" y="3734586"/>
            <a:chExt cx="3940404" cy="1376314"/>
          </a:xfrm>
        </p:grpSpPr>
        <p:cxnSp>
          <p:nvCxnSpPr>
            <p:cNvPr id="5" name="Straight Connector 4">
              <a:extLst>
                <a:ext uri="{FF2B5EF4-FFF2-40B4-BE49-F238E27FC236}">
                  <a16:creationId xmlns:a16="http://schemas.microsoft.com/office/drawing/2014/main" id="{D71F7B9E-DA02-4FE1-8DF5-0C97F30F2957}"/>
                </a:ext>
              </a:extLst>
            </p:cNvPr>
            <p:cNvCxnSpPr/>
            <p:nvPr/>
          </p:nvCxnSpPr>
          <p:spPr>
            <a:xfrm>
              <a:off x="4779389" y="3734586"/>
              <a:ext cx="0" cy="13763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9C481F1-3DDE-4C31-B2C5-CCD864BA5C8A}"/>
                </a:ext>
              </a:extLst>
            </p:cNvPr>
            <p:cNvCxnSpPr>
              <a:cxnSpLocks/>
            </p:cNvCxnSpPr>
            <p:nvPr/>
          </p:nvCxnSpPr>
          <p:spPr>
            <a:xfrm flipH="1">
              <a:off x="4779389" y="5101473"/>
              <a:ext cx="394040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reeform: Shape 6">
              <a:extLst>
                <a:ext uri="{FF2B5EF4-FFF2-40B4-BE49-F238E27FC236}">
                  <a16:creationId xmlns:a16="http://schemas.microsoft.com/office/drawing/2014/main" id="{E5EA83C4-3786-456B-8590-10F31AA84858}"/>
                </a:ext>
              </a:extLst>
            </p:cNvPr>
            <p:cNvSpPr/>
            <p:nvPr/>
          </p:nvSpPr>
          <p:spPr>
            <a:xfrm>
              <a:off x="6083235" y="4187073"/>
              <a:ext cx="2432115" cy="923827"/>
            </a:xfrm>
            <a:custGeom>
              <a:avLst/>
              <a:gdLst>
                <a:gd name="connsiteX0" fmla="*/ 0 w 2432115"/>
                <a:gd name="connsiteY0" fmla="*/ 857839 h 923827"/>
                <a:gd name="connsiteX1" fmla="*/ 226243 w 2432115"/>
                <a:gd name="connsiteY1" fmla="*/ 829559 h 923827"/>
                <a:gd name="connsiteX2" fmla="*/ 348791 w 2432115"/>
                <a:gd name="connsiteY2" fmla="*/ 820132 h 923827"/>
                <a:gd name="connsiteX3" fmla="*/ 377072 w 2432115"/>
                <a:gd name="connsiteY3" fmla="*/ 801279 h 923827"/>
                <a:gd name="connsiteX4" fmla="*/ 518474 w 2432115"/>
                <a:gd name="connsiteY4" fmla="*/ 763571 h 923827"/>
                <a:gd name="connsiteX5" fmla="*/ 631595 w 2432115"/>
                <a:gd name="connsiteY5" fmla="*/ 678730 h 923827"/>
                <a:gd name="connsiteX6" fmla="*/ 659876 w 2432115"/>
                <a:gd name="connsiteY6" fmla="*/ 659876 h 923827"/>
                <a:gd name="connsiteX7" fmla="*/ 763571 w 2432115"/>
                <a:gd name="connsiteY7" fmla="*/ 622169 h 923827"/>
                <a:gd name="connsiteX8" fmla="*/ 791851 w 2432115"/>
                <a:gd name="connsiteY8" fmla="*/ 593889 h 923827"/>
                <a:gd name="connsiteX9" fmla="*/ 829558 w 2432115"/>
                <a:gd name="connsiteY9" fmla="*/ 537328 h 923827"/>
                <a:gd name="connsiteX10" fmla="*/ 876692 w 2432115"/>
                <a:gd name="connsiteY10" fmla="*/ 518474 h 923827"/>
                <a:gd name="connsiteX11" fmla="*/ 933253 w 2432115"/>
                <a:gd name="connsiteY11" fmla="*/ 480767 h 923827"/>
                <a:gd name="connsiteX12" fmla="*/ 942680 w 2432115"/>
                <a:gd name="connsiteY12" fmla="*/ 452487 h 923827"/>
                <a:gd name="connsiteX13" fmla="*/ 1018094 w 2432115"/>
                <a:gd name="connsiteY13" fmla="*/ 424206 h 923827"/>
                <a:gd name="connsiteX14" fmla="*/ 1046375 w 2432115"/>
                <a:gd name="connsiteY14" fmla="*/ 348792 h 923827"/>
                <a:gd name="connsiteX15" fmla="*/ 1074655 w 2432115"/>
                <a:gd name="connsiteY15" fmla="*/ 339365 h 923827"/>
                <a:gd name="connsiteX16" fmla="*/ 1140643 w 2432115"/>
                <a:gd name="connsiteY16" fmla="*/ 282804 h 923827"/>
                <a:gd name="connsiteX17" fmla="*/ 1168923 w 2432115"/>
                <a:gd name="connsiteY17" fmla="*/ 235670 h 923827"/>
                <a:gd name="connsiteX18" fmla="*/ 1187777 w 2432115"/>
                <a:gd name="connsiteY18" fmla="*/ 207390 h 923827"/>
                <a:gd name="connsiteX19" fmla="*/ 1225484 w 2432115"/>
                <a:gd name="connsiteY19" fmla="*/ 179109 h 923827"/>
                <a:gd name="connsiteX20" fmla="*/ 1282045 w 2432115"/>
                <a:gd name="connsiteY20" fmla="*/ 141402 h 923827"/>
                <a:gd name="connsiteX21" fmla="*/ 1310325 w 2432115"/>
                <a:gd name="connsiteY21" fmla="*/ 94268 h 923827"/>
                <a:gd name="connsiteX22" fmla="*/ 1329179 w 2432115"/>
                <a:gd name="connsiteY22" fmla="*/ 65988 h 923827"/>
                <a:gd name="connsiteX23" fmla="*/ 1357459 w 2432115"/>
                <a:gd name="connsiteY23" fmla="*/ 56561 h 923827"/>
                <a:gd name="connsiteX24" fmla="*/ 1385740 w 2432115"/>
                <a:gd name="connsiteY24" fmla="*/ 37707 h 923827"/>
                <a:gd name="connsiteX25" fmla="*/ 1414020 w 2432115"/>
                <a:gd name="connsiteY25" fmla="*/ 9427 h 923827"/>
                <a:gd name="connsiteX26" fmla="*/ 1470581 w 2432115"/>
                <a:gd name="connsiteY26" fmla="*/ 0 h 923827"/>
                <a:gd name="connsiteX27" fmla="*/ 1791092 w 2432115"/>
                <a:gd name="connsiteY27" fmla="*/ 18854 h 923827"/>
                <a:gd name="connsiteX28" fmla="*/ 1875934 w 2432115"/>
                <a:gd name="connsiteY28" fmla="*/ 37707 h 923827"/>
                <a:gd name="connsiteX29" fmla="*/ 1979628 w 2432115"/>
                <a:gd name="connsiteY29" fmla="*/ 47134 h 923827"/>
                <a:gd name="connsiteX30" fmla="*/ 2017336 w 2432115"/>
                <a:gd name="connsiteY30" fmla="*/ 75415 h 923827"/>
                <a:gd name="connsiteX31" fmla="*/ 2073896 w 2432115"/>
                <a:gd name="connsiteY31" fmla="*/ 131975 h 923827"/>
                <a:gd name="connsiteX32" fmla="*/ 2092750 w 2432115"/>
                <a:gd name="connsiteY32" fmla="*/ 179109 h 923827"/>
                <a:gd name="connsiteX33" fmla="*/ 2121030 w 2432115"/>
                <a:gd name="connsiteY33" fmla="*/ 235670 h 923827"/>
                <a:gd name="connsiteX34" fmla="*/ 2130457 w 2432115"/>
                <a:gd name="connsiteY34" fmla="*/ 273378 h 923827"/>
                <a:gd name="connsiteX35" fmla="*/ 2149311 w 2432115"/>
                <a:gd name="connsiteY35" fmla="*/ 320512 h 923827"/>
                <a:gd name="connsiteX36" fmla="*/ 2177591 w 2432115"/>
                <a:gd name="connsiteY36" fmla="*/ 461914 h 923827"/>
                <a:gd name="connsiteX37" fmla="*/ 2187018 w 2432115"/>
                <a:gd name="connsiteY37" fmla="*/ 499621 h 923827"/>
                <a:gd name="connsiteX38" fmla="*/ 2215298 w 2432115"/>
                <a:gd name="connsiteY38" fmla="*/ 556182 h 923827"/>
                <a:gd name="connsiteX39" fmla="*/ 2234152 w 2432115"/>
                <a:gd name="connsiteY39" fmla="*/ 641023 h 923827"/>
                <a:gd name="connsiteX40" fmla="*/ 2262433 w 2432115"/>
                <a:gd name="connsiteY40" fmla="*/ 669303 h 923827"/>
                <a:gd name="connsiteX41" fmla="*/ 2271859 w 2432115"/>
                <a:gd name="connsiteY41" fmla="*/ 716437 h 923827"/>
                <a:gd name="connsiteX42" fmla="*/ 2318993 w 2432115"/>
                <a:gd name="connsiteY42" fmla="*/ 782425 h 923827"/>
                <a:gd name="connsiteX43" fmla="*/ 2356701 w 2432115"/>
                <a:gd name="connsiteY43" fmla="*/ 801279 h 923827"/>
                <a:gd name="connsiteX44" fmla="*/ 2413261 w 2432115"/>
                <a:gd name="connsiteY44" fmla="*/ 886120 h 923827"/>
                <a:gd name="connsiteX45" fmla="*/ 2432115 w 2432115"/>
                <a:gd name="connsiteY45" fmla="*/ 923827 h 92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32115" h="923827">
                  <a:moveTo>
                    <a:pt x="0" y="857839"/>
                  </a:moveTo>
                  <a:lnTo>
                    <a:pt x="226243" y="829559"/>
                  </a:lnTo>
                  <a:cubicBezTo>
                    <a:pt x="266976" y="825155"/>
                    <a:pt x="308523" y="827682"/>
                    <a:pt x="348791" y="820132"/>
                  </a:cubicBezTo>
                  <a:cubicBezTo>
                    <a:pt x="359927" y="818044"/>
                    <a:pt x="366614" y="805637"/>
                    <a:pt x="377072" y="801279"/>
                  </a:cubicBezTo>
                  <a:cubicBezTo>
                    <a:pt x="445724" y="772674"/>
                    <a:pt x="454515" y="774231"/>
                    <a:pt x="518474" y="763571"/>
                  </a:cubicBezTo>
                  <a:cubicBezTo>
                    <a:pt x="603049" y="678996"/>
                    <a:pt x="559399" y="696779"/>
                    <a:pt x="631595" y="678730"/>
                  </a:cubicBezTo>
                  <a:cubicBezTo>
                    <a:pt x="641022" y="672445"/>
                    <a:pt x="649562" y="664564"/>
                    <a:pt x="659876" y="659876"/>
                  </a:cubicBezTo>
                  <a:cubicBezTo>
                    <a:pt x="688996" y="646640"/>
                    <a:pt x="730399" y="633226"/>
                    <a:pt x="763571" y="622169"/>
                  </a:cubicBezTo>
                  <a:cubicBezTo>
                    <a:pt x="772998" y="612742"/>
                    <a:pt x="784456" y="604981"/>
                    <a:pt x="791851" y="593889"/>
                  </a:cubicBezTo>
                  <a:cubicBezTo>
                    <a:pt x="817602" y="555262"/>
                    <a:pt x="778007" y="569548"/>
                    <a:pt x="829558" y="537328"/>
                  </a:cubicBezTo>
                  <a:cubicBezTo>
                    <a:pt x="843908" y="528359"/>
                    <a:pt x="860981" y="524759"/>
                    <a:pt x="876692" y="518474"/>
                  </a:cubicBezTo>
                  <a:cubicBezTo>
                    <a:pt x="898241" y="453830"/>
                    <a:pt x="865000" y="526269"/>
                    <a:pt x="933253" y="480767"/>
                  </a:cubicBezTo>
                  <a:cubicBezTo>
                    <a:pt x="941521" y="475255"/>
                    <a:pt x="936473" y="460246"/>
                    <a:pt x="942680" y="452487"/>
                  </a:cubicBezTo>
                  <a:cubicBezTo>
                    <a:pt x="961175" y="429369"/>
                    <a:pt x="992543" y="429316"/>
                    <a:pt x="1018094" y="424206"/>
                  </a:cubicBezTo>
                  <a:cubicBezTo>
                    <a:pt x="1023204" y="398655"/>
                    <a:pt x="1023257" y="367287"/>
                    <a:pt x="1046375" y="348792"/>
                  </a:cubicBezTo>
                  <a:cubicBezTo>
                    <a:pt x="1054134" y="342585"/>
                    <a:pt x="1065228" y="342507"/>
                    <a:pt x="1074655" y="339365"/>
                  </a:cubicBezTo>
                  <a:cubicBezTo>
                    <a:pt x="1096501" y="322980"/>
                    <a:pt x="1123761" y="305313"/>
                    <a:pt x="1140643" y="282804"/>
                  </a:cubicBezTo>
                  <a:cubicBezTo>
                    <a:pt x="1151636" y="268146"/>
                    <a:pt x="1159212" y="251207"/>
                    <a:pt x="1168923" y="235670"/>
                  </a:cubicBezTo>
                  <a:cubicBezTo>
                    <a:pt x="1174928" y="226063"/>
                    <a:pt x="1179766" y="215401"/>
                    <a:pt x="1187777" y="207390"/>
                  </a:cubicBezTo>
                  <a:cubicBezTo>
                    <a:pt x="1198887" y="196280"/>
                    <a:pt x="1213555" y="189334"/>
                    <a:pt x="1225484" y="179109"/>
                  </a:cubicBezTo>
                  <a:cubicBezTo>
                    <a:pt x="1270419" y="140593"/>
                    <a:pt x="1233940" y="157437"/>
                    <a:pt x="1282045" y="141402"/>
                  </a:cubicBezTo>
                  <a:cubicBezTo>
                    <a:pt x="1291472" y="125691"/>
                    <a:pt x="1300614" y="109805"/>
                    <a:pt x="1310325" y="94268"/>
                  </a:cubicBezTo>
                  <a:cubicBezTo>
                    <a:pt x="1316330" y="84661"/>
                    <a:pt x="1320332" y="73066"/>
                    <a:pt x="1329179" y="65988"/>
                  </a:cubicBezTo>
                  <a:cubicBezTo>
                    <a:pt x="1336938" y="59781"/>
                    <a:pt x="1348571" y="61005"/>
                    <a:pt x="1357459" y="56561"/>
                  </a:cubicBezTo>
                  <a:cubicBezTo>
                    <a:pt x="1367593" y="51494"/>
                    <a:pt x="1377036" y="44960"/>
                    <a:pt x="1385740" y="37707"/>
                  </a:cubicBezTo>
                  <a:cubicBezTo>
                    <a:pt x="1395981" y="29173"/>
                    <a:pt x="1401838" y="14841"/>
                    <a:pt x="1414020" y="9427"/>
                  </a:cubicBezTo>
                  <a:cubicBezTo>
                    <a:pt x="1431486" y="1664"/>
                    <a:pt x="1451727" y="3142"/>
                    <a:pt x="1470581" y="0"/>
                  </a:cubicBezTo>
                  <a:cubicBezTo>
                    <a:pt x="1577418" y="6285"/>
                    <a:pt x="1684530" y="8941"/>
                    <a:pt x="1791092" y="18854"/>
                  </a:cubicBezTo>
                  <a:cubicBezTo>
                    <a:pt x="1819938" y="21537"/>
                    <a:pt x="1847284" y="33410"/>
                    <a:pt x="1875934" y="37707"/>
                  </a:cubicBezTo>
                  <a:cubicBezTo>
                    <a:pt x="1910257" y="42855"/>
                    <a:pt x="1945063" y="43992"/>
                    <a:pt x="1979628" y="47134"/>
                  </a:cubicBezTo>
                  <a:cubicBezTo>
                    <a:pt x="1992197" y="56561"/>
                    <a:pt x="2006990" y="63591"/>
                    <a:pt x="2017336" y="75415"/>
                  </a:cubicBezTo>
                  <a:cubicBezTo>
                    <a:pt x="2072335" y="138271"/>
                    <a:pt x="2016516" y="112850"/>
                    <a:pt x="2073896" y="131975"/>
                  </a:cubicBezTo>
                  <a:cubicBezTo>
                    <a:pt x="2080181" y="147686"/>
                    <a:pt x="2085748" y="163704"/>
                    <a:pt x="2092750" y="179109"/>
                  </a:cubicBezTo>
                  <a:cubicBezTo>
                    <a:pt x="2101473" y="198299"/>
                    <a:pt x="2113202" y="216099"/>
                    <a:pt x="2121030" y="235670"/>
                  </a:cubicBezTo>
                  <a:cubicBezTo>
                    <a:pt x="2125842" y="247700"/>
                    <a:pt x="2126360" y="261087"/>
                    <a:pt x="2130457" y="273378"/>
                  </a:cubicBezTo>
                  <a:cubicBezTo>
                    <a:pt x="2135808" y="289431"/>
                    <a:pt x="2143026" y="304801"/>
                    <a:pt x="2149311" y="320512"/>
                  </a:cubicBezTo>
                  <a:cubicBezTo>
                    <a:pt x="2158738" y="367646"/>
                    <a:pt x="2167689" y="414878"/>
                    <a:pt x="2177591" y="461914"/>
                  </a:cubicBezTo>
                  <a:cubicBezTo>
                    <a:pt x="2180260" y="474592"/>
                    <a:pt x="2182206" y="487592"/>
                    <a:pt x="2187018" y="499621"/>
                  </a:cubicBezTo>
                  <a:cubicBezTo>
                    <a:pt x="2194846" y="519192"/>
                    <a:pt x="2205871" y="537328"/>
                    <a:pt x="2215298" y="556182"/>
                  </a:cubicBezTo>
                  <a:cubicBezTo>
                    <a:pt x="2221583" y="584462"/>
                    <a:pt x="2223009" y="614281"/>
                    <a:pt x="2234152" y="641023"/>
                  </a:cubicBezTo>
                  <a:cubicBezTo>
                    <a:pt x="2239280" y="653329"/>
                    <a:pt x="2256471" y="657379"/>
                    <a:pt x="2262433" y="669303"/>
                  </a:cubicBezTo>
                  <a:cubicBezTo>
                    <a:pt x="2269598" y="683634"/>
                    <a:pt x="2266792" y="701237"/>
                    <a:pt x="2271859" y="716437"/>
                  </a:cubicBezTo>
                  <a:cubicBezTo>
                    <a:pt x="2280782" y="743206"/>
                    <a:pt x="2295853" y="765897"/>
                    <a:pt x="2318993" y="782425"/>
                  </a:cubicBezTo>
                  <a:cubicBezTo>
                    <a:pt x="2330428" y="790593"/>
                    <a:pt x="2344132" y="794994"/>
                    <a:pt x="2356701" y="801279"/>
                  </a:cubicBezTo>
                  <a:cubicBezTo>
                    <a:pt x="2400782" y="889444"/>
                    <a:pt x="2343537" y="781535"/>
                    <a:pt x="2413261" y="886120"/>
                  </a:cubicBezTo>
                  <a:cubicBezTo>
                    <a:pt x="2421056" y="897812"/>
                    <a:pt x="2432115" y="923827"/>
                    <a:pt x="2432115" y="923827"/>
                  </a:cubicBezTo>
                </a:path>
              </a:pathLst>
            </a:custGeom>
            <a:noFill/>
            <a:ln w="19050">
              <a:solidFill>
                <a:srgbClr val="C00000"/>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1341420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512A-4BE9-4179-85D4-8C62E129124D}"/>
              </a:ext>
            </a:extLst>
          </p:cNvPr>
          <p:cNvSpPr>
            <a:spLocks noGrp="1"/>
          </p:cNvSpPr>
          <p:nvPr>
            <p:ph type="title"/>
          </p:nvPr>
        </p:nvSpPr>
        <p:spPr/>
        <p:txBody>
          <a:bodyPr>
            <a:normAutofit/>
          </a:bodyPr>
          <a:lstStyle/>
          <a:p>
            <a:r>
              <a:rPr lang="en-US" dirty="0"/>
              <a:t>Abstract</a:t>
            </a:r>
          </a:p>
        </p:txBody>
      </p:sp>
      <p:sp>
        <p:nvSpPr>
          <p:cNvPr id="5" name="Content Placeholder 4">
            <a:extLst>
              <a:ext uri="{FF2B5EF4-FFF2-40B4-BE49-F238E27FC236}">
                <a16:creationId xmlns:a16="http://schemas.microsoft.com/office/drawing/2014/main" id="{4102DC29-A5CA-4857-B551-982C709B6A8A}"/>
              </a:ext>
            </a:extLst>
          </p:cNvPr>
          <p:cNvSpPr>
            <a:spLocks noGrp="1"/>
          </p:cNvSpPr>
          <p:nvPr>
            <p:ph idx="1"/>
          </p:nvPr>
        </p:nvSpPr>
        <p:spPr/>
        <p:txBody>
          <a:bodyPr>
            <a:normAutofit fontScale="62500" lnSpcReduction="20000"/>
          </a:bodyPr>
          <a:lstStyle/>
          <a:p>
            <a:pPr marL="0" indent="0">
              <a:buNone/>
            </a:pPr>
            <a:r>
              <a:rPr lang="en-US" dirty="0"/>
              <a:t>The growth of STEM disciplines (especially in data sciences) in middle-sized universities creates a new reality for the purpose and clients in an introductory probability course. In the initially investigated class, the instructor faced the challenge of providing a conceptual framework that is productive for the learning and application of probability to a broad range of majors (Lee, ICOTS10, 2018). The course serves as an upper-level elective for various STEM majors, a required course for math education majors, and a prerequisite for most concentrations in statistics. As with many data science classes, there is an ever-growing variation in the corridors of both prior-knowledge and future aspirations of the students. The granular density metaphor (Lee &amp; Lee, 2014) was used as a core content element to address the needed multi-purpose structure. There is a need for reliable, primary intuitions about what probabilities “represent” in application and on how density functions work. The initial research was on the viability of using a metaphor that blends classical and subjective views on probability distributions. This paper reviews the initial findings and then turns to focus on the resulting reflections and modifications used in teaching the next iteration of the course.</a:t>
            </a:r>
          </a:p>
        </p:txBody>
      </p:sp>
    </p:spTree>
    <p:extLst>
      <p:ext uri="{BB962C8B-B14F-4D97-AF65-F5344CB8AC3E}">
        <p14:creationId xmlns:p14="http://schemas.microsoft.com/office/powerpoint/2010/main" val="4182876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Probability Class - Content</a:t>
            </a:r>
          </a:p>
        </p:txBody>
      </p:sp>
      <p:sp>
        <p:nvSpPr>
          <p:cNvPr id="14" name="Content Placeholder 13"/>
          <p:cNvSpPr>
            <a:spLocks noGrp="1"/>
          </p:cNvSpPr>
          <p:nvPr>
            <p:ph idx="1"/>
          </p:nvPr>
        </p:nvSpPr>
        <p:spPr/>
        <p:txBody>
          <a:bodyPr/>
          <a:lstStyle/>
          <a:p>
            <a:pPr marL="0" indent="0">
              <a:spcAft>
                <a:spcPts val="1200"/>
              </a:spcAft>
              <a:buNone/>
            </a:pPr>
            <a:r>
              <a:rPr lang="en-US" dirty="0"/>
              <a:t>H. </a:t>
            </a:r>
            <a:r>
              <a:rPr lang="en-US" dirty="0" err="1"/>
              <a:t>Pishro</a:t>
            </a:r>
            <a:r>
              <a:rPr lang="en-US" dirty="0"/>
              <a:t>-Nik, "Introduction to probability, statistics, and random processes", </a:t>
            </a:r>
          </a:p>
          <a:p>
            <a:pPr marL="0" indent="0">
              <a:spcAft>
                <a:spcPts val="1200"/>
              </a:spcAft>
              <a:buNone/>
            </a:pPr>
            <a:r>
              <a:rPr lang="en-US" dirty="0"/>
              <a:t>available at </a:t>
            </a:r>
            <a:r>
              <a:rPr lang="en-US" dirty="0">
                <a:hlinkClick r:id="rId2"/>
              </a:rPr>
              <a:t>https://www.probabilitycourse.com</a:t>
            </a:r>
            <a:r>
              <a:rPr lang="en-US" dirty="0"/>
              <a:t>, Kappa Research LLC, 2014.</a:t>
            </a:r>
          </a:p>
        </p:txBody>
      </p:sp>
    </p:spTree>
    <p:extLst>
      <p:ext uri="{BB962C8B-B14F-4D97-AF65-F5344CB8AC3E}">
        <p14:creationId xmlns:p14="http://schemas.microsoft.com/office/powerpoint/2010/main" val="1490011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Probability Class - Content</a:t>
            </a:r>
          </a:p>
        </p:txBody>
      </p:sp>
      <p:sp>
        <p:nvSpPr>
          <p:cNvPr id="14" name="Content Placeholder 13"/>
          <p:cNvSpPr>
            <a:spLocks noGrp="1"/>
          </p:cNvSpPr>
          <p:nvPr>
            <p:ph idx="1"/>
          </p:nvPr>
        </p:nvSpPr>
        <p:spPr/>
        <p:txBody>
          <a:bodyPr>
            <a:normAutofit lnSpcReduction="10000"/>
          </a:bodyPr>
          <a:lstStyle/>
          <a:p>
            <a:pPr>
              <a:spcAft>
                <a:spcPts val="1200"/>
              </a:spcAft>
            </a:pPr>
            <a:r>
              <a:rPr lang="en-US" dirty="0"/>
              <a:t>History, Axioms, Sets, Counting</a:t>
            </a:r>
          </a:p>
          <a:p>
            <a:pPr>
              <a:spcAft>
                <a:spcPts val="1200"/>
              </a:spcAft>
            </a:pPr>
            <a:r>
              <a:rPr lang="en-US" dirty="0"/>
              <a:t>Interpretations</a:t>
            </a:r>
          </a:p>
          <a:p>
            <a:pPr>
              <a:spcAft>
                <a:spcPts val="1200"/>
              </a:spcAft>
            </a:pPr>
            <a:r>
              <a:rPr lang="en-US" dirty="0"/>
              <a:t>Random Variable and Distributions</a:t>
            </a:r>
          </a:p>
          <a:p>
            <a:pPr>
              <a:spcAft>
                <a:spcPts val="1200"/>
              </a:spcAft>
            </a:pPr>
            <a:r>
              <a:rPr lang="en-US" dirty="0"/>
              <a:t>Expected Value</a:t>
            </a:r>
          </a:p>
          <a:p>
            <a:pPr>
              <a:spcAft>
                <a:spcPts val="1200"/>
              </a:spcAft>
            </a:pPr>
            <a:r>
              <a:rPr lang="en-US" dirty="0"/>
              <a:t>Inequalities</a:t>
            </a:r>
          </a:p>
          <a:p>
            <a:pPr>
              <a:spcAft>
                <a:spcPts val="1200"/>
              </a:spcAft>
            </a:pPr>
            <a:r>
              <a:rPr lang="en-US" dirty="0"/>
              <a:t>Moment Generating Functions</a:t>
            </a:r>
          </a:p>
          <a:p>
            <a:pPr>
              <a:spcAft>
                <a:spcPts val="1200"/>
              </a:spcAft>
            </a:pPr>
            <a:r>
              <a:rPr lang="en-US" dirty="0"/>
              <a:t>Limit Theorems</a:t>
            </a:r>
          </a:p>
        </p:txBody>
      </p:sp>
    </p:spTree>
    <p:extLst>
      <p:ext uri="{BB962C8B-B14F-4D97-AF65-F5344CB8AC3E}">
        <p14:creationId xmlns:p14="http://schemas.microsoft.com/office/powerpoint/2010/main" val="3590285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Granular Density Metaphor</a:t>
            </a:r>
          </a:p>
        </p:txBody>
      </p:sp>
      <p:sp>
        <p:nvSpPr>
          <p:cNvPr id="14" name="Content Placeholder 13"/>
          <p:cNvSpPr>
            <a:spLocks noGrp="1"/>
          </p:cNvSpPr>
          <p:nvPr>
            <p:ph idx="1"/>
          </p:nvPr>
        </p:nvSpPr>
        <p:spPr/>
        <p:txBody>
          <a:bodyPr/>
          <a:lstStyle/>
          <a:p>
            <a:pPr>
              <a:spcAft>
                <a:spcPts val="1200"/>
              </a:spcAft>
            </a:pPr>
            <a:r>
              <a:rPr lang="en-US" dirty="0"/>
              <a:t>A experiment is interpreted as a complex, high-parameter process that results in some discrete or continuous outcome set.</a:t>
            </a:r>
          </a:p>
          <a:p>
            <a:pPr>
              <a:spcAft>
                <a:spcPts val="1200"/>
              </a:spcAft>
            </a:pPr>
            <a:r>
              <a:rPr lang="en-US" dirty="0"/>
              <a:t>The parameter space is partitioned into tiny pieces (grains) that can each be considered “Equiprobable”. This partition is fine enough to make the total unit of “probability sand” contain enough grains to be unreasonable to count.</a:t>
            </a:r>
          </a:p>
        </p:txBody>
      </p:sp>
    </p:spTree>
    <p:extLst>
      <p:ext uri="{BB962C8B-B14F-4D97-AF65-F5344CB8AC3E}">
        <p14:creationId xmlns:p14="http://schemas.microsoft.com/office/powerpoint/2010/main" val="2245210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Granular Density Metaphor</a:t>
            </a:r>
          </a:p>
        </p:txBody>
      </p:sp>
      <p:pic>
        <p:nvPicPr>
          <p:cNvPr id="6" name="Picture 2" descr="Image result for sand texture">
            <a:extLst>
              <a:ext uri="{FF2B5EF4-FFF2-40B4-BE49-F238E27FC236}">
                <a16:creationId xmlns:a16="http://schemas.microsoft.com/office/drawing/2014/main" id="{46F78421-9972-485A-A110-448B175B9D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95969" y="2224070"/>
            <a:ext cx="3318500" cy="314431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C6A4F23-4461-4280-AB21-821B4AEDC747}"/>
              </a:ext>
            </a:extLst>
          </p:cNvPr>
          <p:cNvSpPr/>
          <p:nvPr/>
        </p:nvSpPr>
        <p:spPr>
          <a:xfrm>
            <a:off x="4578412" y="2184794"/>
            <a:ext cx="3353339" cy="2135668"/>
          </a:xfrm>
          <a:prstGeom prst="rect">
            <a:avLst/>
          </a:prstGeom>
          <a:solidFill>
            <a:schemeClr val="bg1"/>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8" name="Picture 2" descr="Image result for sand texture">
            <a:extLst>
              <a:ext uri="{FF2B5EF4-FFF2-40B4-BE49-F238E27FC236}">
                <a16:creationId xmlns:a16="http://schemas.microsoft.com/office/drawing/2014/main" id="{FD2A213F-A2BE-4055-A070-E774B6D5A3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9029" y="2184794"/>
            <a:ext cx="3318500" cy="3144311"/>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112FA017-52F2-4C9C-BAAF-7813982DB101}"/>
              </a:ext>
            </a:extLst>
          </p:cNvPr>
          <p:cNvCxnSpPr/>
          <p:nvPr/>
        </p:nvCxnSpPr>
        <p:spPr>
          <a:xfrm>
            <a:off x="1225071" y="2002905"/>
            <a:ext cx="0" cy="33450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02B3DD9-19EA-45E1-ADB1-C88FBFDCA5BE}"/>
              </a:ext>
            </a:extLst>
          </p:cNvPr>
          <p:cNvCxnSpPr/>
          <p:nvPr/>
        </p:nvCxnSpPr>
        <p:spPr>
          <a:xfrm>
            <a:off x="4578412" y="2002905"/>
            <a:ext cx="0" cy="33450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7EB53EB-407F-44A7-ACEF-EBFC18A21767}"/>
              </a:ext>
            </a:extLst>
          </p:cNvPr>
          <p:cNvCxnSpPr/>
          <p:nvPr/>
        </p:nvCxnSpPr>
        <p:spPr>
          <a:xfrm>
            <a:off x="7931751" y="2002905"/>
            <a:ext cx="0" cy="33450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0DDBFA7-06C7-41AE-BEE2-6434067A4F0F}"/>
              </a:ext>
            </a:extLst>
          </p:cNvPr>
          <p:cNvCxnSpPr/>
          <p:nvPr/>
        </p:nvCxnSpPr>
        <p:spPr>
          <a:xfrm>
            <a:off x="1225071" y="5347988"/>
            <a:ext cx="6706680"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sp>
        <p:nvSpPr>
          <p:cNvPr id="15" name="Explosion: 8 Points 14">
            <a:extLst>
              <a:ext uri="{FF2B5EF4-FFF2-40B4-BE49-F238E27FC236}">
                <a16:creationId xmlns:a16="http://schemas.microsoft.com/office/drawing/2014/main" id="{0D79F1A5-EF0E-4BB4-ADDF-D08EA2B6ABEB}"/>
              </a:ext>
            </a:extLst>
          </p:cNvPr>
          <p:cNvSpPr/>
          <p:nvPr/>
        </p:nvSpPr>
        <p:spPr>
          <a:xfrm>
            <a:off x="1813755" y="2642496"/>
            <a:ext cx="188536" cy="289599"/>
          </a:xfrm>
          <a:prstGeom prst="irregularSeal1">
            <a:avLst/>
          </a:prstGeom>
          <a:solidFill>
            <a:srgbClr val="FFC000"/>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544603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8AAFDEFA-9CA8-411C-B16D-B36BB3247D3E}"/>
              </a:ext>
            </a:extLst>
          </p:cNvPr>
          <p:cNvPicPr>
            <a:picLocks noChangeAspect="1"/>
          </p:cNvPicPr>
          <p:nvPr/>
        </p:nvPicPr>
        <p:blipFill>
          <a:blip r:embed="rId2"/>
          <a:stretch>
            <a:fillRect/>
          </a:stretch>
        </p:blipFill>
        <p:spPr>
          <a:xfrm>
            <a:off x="1930048" y="2435843"/>
            <a:ext cx="4826523" cy="4098991"/>
          </a:xfrm>
          <a:prstGeom prst="rect">
            <a:avLst/>
          </a:prstGeom>
        </p:spPr>
      </p:pic>
      <p:sp>
        <p:nvSpPr>
          <p:cNvPr id="13" name="Title 12"/>
          <p:cNvSpPr>
            <a:spLocks noGrp="1"/>
          </p:cNvSpPr>
          <p:nvPr>
            <p:ph type="title"/>
          </p:nvPr>
        </p:nvSpPr>
        <p:spPr>
          <a:xfrm>
            <a:off x="628650" y="365129"/>
            <a:ext cx="7886700" cy="1281095"/>
          </a:xfrm>
        </p:spPr>
        <p:txBody>
          <a:bodyPr>
            <a:normAutofit/>
          </a:bodyPr>
          <a:lstStyle/>
          <a:p>
            <a:r>
              <a:rPr lang="en-US" b="0" dirty="0"/>
              <a:t>Granular Density Metaphor</a:t>
            </a:r>
          </a:p>
        </p:txBody>
      </p:sp>
      <p:sp>
        <p:nvSpPr>
          <p:cNvPr id="14" name="TextBox 13">
            <a:extLst>
              <a:ext uri="{FF2B5EF4-FFF2-40B4-BE49-F238E27FC236}">
                <a16:creationId xmlns:a16="http://schemas.microsoft.com/office/drawing/2014/main" id="{4AC96A74-8F76-4E51-BA29-5CA62C48D169}"/>
              </a:ext>
            </a:extLst>
          </p:cNvPr>
          <p:cNvSpPr txBox="1"/>
          <p:nvPr/>
        </p:nvSpPr>
        <p:spPr>
          <a:xfrm>
            <a:off x="628650" y="1357516"/>
            <a:ext cx="7886699" cy="615553"/>
          </a:xfrm>
          <a:prstGeom prst="rect">
            <a:avLst/>
          </a:prstGeom>
          <a:noFill/>
          <a:ln>
            <a:solidFill>
              <a:schemeClr val="bg2"/>
            </a:solidFill>
          </a:ln>
        </p:spPr>
        <p:txBody>
          <a:bodyPr wrap="square" rtlCol="0">
            <a:spAutoFit/>
          </a:bodyPr>
          <a:lstStyle/>
          <a:p>
            <a:r>
              <a:rPr lang="en-US" sz="1700" dirty="0"/>
              <a:t>Keller. (1986) The Probability of Heads. </a:t>
            </a:r>
            <a:br>
              <a:rPr lang="en-US" sz="1700" dirty="0"/>
            </a:br>
            <a:r>
              <a:rPr lang="en-US" sz="1700" dirty="0"/>
              <a:t>American Mathematical Monthly, 93:191-197</a:t>
            </a:r>
          </a:p>
        </p:txBody>
      </p:sp>
      <p:sp>
        <p:nvSpPr>
          <p:cNvPr id="17" name="TextBox 16">
            <a:extLst>
              <a:ext uri="{FF2B5EF4-FFF2-40B4-BE49-F238E27FC236}">
                <a16:creationId xmlns:a16="http://schemas.microsoft.com/office/drawing/2014/main" id="{4171710B-12BE-4C8E-BC9F-7A0C9D05680E}"/>
              </a:ext>
            </a:extLst>
          </p:cNvPr>
          <p:cNvSpPr txBox="1"/>
          <p:nvPr/>
        </p:nvSpPr>
        <p:spPr>
          <a:xfrm>
            <a:off x="628650" y="2042340"/>
            <a:ext cx="7886699" cy="615553"/>
          </a:xfrm>
          <a:prstGeom prst="rect">
            <a:avLst/>
          </a:prstGeom>
          <a:noFill/>
          <a:ln>
            <a:solidFill>
              <a:schemeClr val="bg2"/>
            </a:solidFill>
          </a:ln>
        </p:spPr>
        <p:txBody>
          <a:bodyPr wrap="square" rtlCol="0">
            <a:spAutoFit/>
          </a:bodyPr>
          <a:lstStyle/>
          <a:p>
            <a:r>
              <a:rPr lang="en-US" sz="1700" dirty="0" err="1"/>
              <a:t>Diaconis</a:t>
            </a:r>
            <a:r>
              <a:rPr lang="en-US" sz="1700" dirty="0"/>
              <a:t>, Holmes, Montgomery. (2007) Dynamical Bias in the Coin Toss. SIAM Review, 49:2:211–235</a:t>
            </a:r>
          </a:p>
        </p:txBody>
      </p:sp>
    </p:spTree>
    <p:extLst>
      <p:ext uri="{BB962C8B-B14F-4D97-AF65-F5344CB8AC3E}">
        <p14:creationId xmlns:p14="http://schemas.microsoft.com/office/powerpoint/2010/main" val="274596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Granular Density Metaphor</a:t>
            </a:r>
          </a:p>
        </p:txBody>
      </p:sp>
      <p:sp>
        <p:nvSpPr>
          <p:cNvPr id="14" name="Content Placeholder 13"/>
          <p:cNvSpPr>
            <a:spLocks noGrp="1"/>
          </p:cNvSpPr>
          <p:nvPr>
            <p:ph idx="1"/>
          </p:nvPr>
        </p:nvSpPr>
        <p:spPr/>
        <p:txBody>
          <a:bodyPr/>
          <a:lstStyle/>
          <a:p>
            <a:pPr>
              <a:spcAft>
                <a:spcPts val="1200"/>
              </a:spcAft>
            </a:pPr>
            <a:r>
              <a:rPr lang="en-US" dirty="0"/>
              <a:t>2009 – Technology Innovations in Statistics Education</a:t>
            </a:r>
          </a:p>
          <a:p>
            <a:pPr>
              <a:spcAft>
                <a:spcPts val="1200"/>
              </a:spcAft>
            </a:pPr>
            <a:r>
              <a:rPr lang="en-US" dirty="0"/>
              <a:t>2014 – ICOTS 09</a:t>
            </a:r>
          </a:p>
          <a:p>
            <a:pPr>
              <a:spcAft>
                <a:spcPts val="1200"/>
              </a:spcAft>
            </a:pPr>
            <a:r>
              <a:rPr lang="en-US" dirty="0"/>
              <a:t>2018 – ICOTS 10</a:t>
            </a:r>
          </a:p>
        </p:txBody>
      </p:sp>
    </p:spTree>
    <p:extLst>
      <p:ext uri="{BB962C8B-B14F-4D97-AF65-F5344CB8AC3E}">
        <p14:creationId xmlns:p14="http://schemas.microsoft.com/office/powerpoint/2010/main" val="3677398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b="0" dirty="0"/>
              <a:t>Interviews</a:t>
            </a:r>
          </a:p>
        </p:txBody>
      </p:sp>
      <p:sp>
        <p:nvSpPr>
          <p:cNvPr id="14" name="Content Placeholder 13"/>
          <p:cNvSpPr>
            <a:spLocks noGrp="1"/>
          </p:cNvSpPr>
          <p:nvPr>
            <p:ph idx="1"/>
          </p:nvPr>
        </p:nvSpPr>
        <p:spPr/>
        <p:txBody>
          <a:bodyPr/>
          <a:lstStyle/>
          <a:p>
            <a:pPr>
              <a:spcAft>
                <a:spcPts val="1200"/>
              </a:spcAft>
            </a:pPr>
            <a:r>
              <a:rPr lang="en-US" dirty="0"/>
              <a:t>What is a PDF?</a:t>
            </a:r>
          </a:p>
          <a:p>
            <a:pPr>
              <a:spcAft>
                <a:spcPts val="1200"/>
              </a:spcAft>
            </a:pPr>
            <a:r>
              <a:rPr lang="en-US" dirty="0"/>
              <a:t>3/5’s of rolling a 4?</a:t>
            </a:r>
          </a:p>
          <a:p>
            <a:pPr>
              <a:spcAft>
                <a:spcPts val="1200"/>
              </a:spcAft>
            </a:pPr>
            <a:r>
              <a:rPr lang="en-US" dirty="0"/>
              <a:t>Paper clip maker distribution of </a:t>
            </a:r>
            <a:br>
              <a:rPr lang="en-US" dirty="0"/>
            </a:br>
            <a:r>
              <a:rPr lang="en-US" dirty="0"/>
              <a:t>wire diameter</a:t>
            </a:r>
          </a:p>
        </p:txBody>
      </p:sp>
      <p:grpSp>
        <p:nvGrpSpPr>
          <p:cNvPr id="4" name="Group 3">
            <a:extLst>
              <a:ext uri="{FF2B5EF4-FFF2-40B4-BE49-F238E27FC236}">
                <a16:creationId xmlns:a16="http://schemas.microsoft.com/office/drawing/2014/main" id="{26ADF955-2ADA-441A-B1A1-39A177B27796}"/>
              </a:ext>
            </a:extLst>
          </p:cNvPr>
          <p:cNvGrpSpPr/>
          <p:nvPr/>
        </p:nvGrpSpPr>
        <p:grpSpPr>
          <a:xfrm>
            <a:off x="3639651" y="3818159"/>
            <a:ext cx="3940404" cy="1376314"/>
            <a:chOff x="4779389" y="3734586"/>
            <a:chExt cx="3940404" cy="1376314"/>
          </a:xfrm>
        </p:grpSpPr>
        <p:cxnSp>
          <p:nvCxnSpPr>
            <p:cNvPr id="5" name="Straight Connector 4">
              <a:extLst>
                <a:ext uri="{FF2B5EF4-FFF2-40B4-BE49-F238E27FC236}">
                  <a16:creationId xmlns:a16="http://schemas.microsoft.com/office/drawing/2014/main" id="{0836013A-9595-4C8C-96A8-B06019B3A6BA}"/>
                </a:ext>
              </a:extLst>
            </p:cNvPr>
            <p:cNvCxnSpPr/>
            <p:nvPr/>
          </p:nvCxnSpPr>
          <p:spPr>
            <a:xfrm>
              <a:off x="4779389" y="3734586"/>
              <a:ext cx="0" cy="13763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2649DDB-19E4-42E7-934E-49147006E336}"/>
                </a:ext>
              </a:extLst>
            </p:cNvPr>
            <p:cNvCxnSpPr>
              <a:cxnSpLocks/>
            </p:cNvCxnSpPr>
            <p:nvPr/>
          </p:nvCxnSpPr>
          <p:spPr>
            <a:xfrm flipH="1">
              <a:off x="4779389" y="5101473"/>
              <a:ext cx="394040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reeform: Shape 6">
              <a:extLst>
                <a:ext uri="{FF2B5EF4-FFF2-40B4-BE49-F238E27FC236}">
                  <a16:creationId xmlns:a16="http://schemas.microsoft.com/office/drawing/2014/main" id="{31BB9629-C838-4651-B4C0-BC80B6B9A651}"/>
                </a:ext>
              </a:extLst>
            </p:cNvPr>
            <p:cNvSpPr/>
            <p:nvPr/>
          </p:nvSpPr>
          <p:spPr>
            <a:xfrm>
              <a:off x="6083235" y="4187073"/>
              <a:ext cx="2432115" cy="923827"/>
            </a:xfrm>
            <a:custGeom>
              <a:avLst/>
              <a:gdLst>
                <a:gd name="connsiteX0" fmla="*/ 0 w 2432115"/>
                <a:gd name="connsiteY0" fmla="*/ 857839 h 923827"/>
                <a:gd name="connsiteX1" fmla="*/ 226243 w 2432115"/>
                <a:gd name="connsiteY1" fmla="*/ 829559 h 923827"/>
                <a:gd name="connsiteX2" fmla="*/ 348791 w 2432115"/>
                <a:gd name="connsiteY2" fmla="*/ 820132 h 923827"/>
                <a:gd name="connsiteX3" fmla="*/ 377072 w 2432115"/>
                <a:gd name="connsiteY3" fmla="*/ 801279 h 923827"/>
                <a:gd name="connsiteX4" fmla="*/ 518474 w 2432115"/>
                <a:gd name="connsiteY4" fmla="*/ 763571 h 923827"/>
                <a:gd name="connsiteX5" fmla="*/ 631595 w 2432115"/>
                <a:gd name="connsiteY5" fmla="*/ 678730 h 923827"/>
                <a:gd name="connsiteX6" fmla="*/ 659876 w 2432115"/>
                <a:gd name="connsiteY6" fmla="*/ 659876 h 923827"/>
                <a:gd name="connsiteX7" fmla="*/ 763571 w 2432115"/>
                <a:gd name="connsiteY7" fmla="*/ 622169 h 923827"/>
                <a:gd name="connsiteX8" fmla="*/ 791851 w 2432115"/>
                <a:gd name="connsiteY8" fmla="*/ 593889 h 923827"/>
                <a:gd name="connsiteX9" fmla="*/ 829558 w 2432115"/>
                <a:gd name="connsiteY9" fmla="*/ 537328 h 923827"/>
                <a:gd name="connsiteX10" fmla="*/ 876692 w 2432115"/>
                <a:gd name="connsiteY10" fmla="*/ 518474 h 923827"/>
                <a:gd name="connsiteX11" fmla="*/ 933253 w 2432115"/>
                <a:gd name="connsiteY11" fmla="*/ 480767 h 923827"/>
                <a:gd name="connsiteX12" fmla="*/ 942680 w 2432115"/>
                <a:gd name="connsiteY12" fmla="*/ 452487 h 923827"/>
                <a:gd name="connsiteX13" fmla="*/ 1018094 w 2432115"/>
                <a:gd name="connsiteY13" fmla="*/ 424206 h 923827"/>
                <a:gd name="connsiteX14" fmla="*/ 1046375 w 2432115"/>
                <a:gd name="connsiteY14" fmla="*/ 348792 h 923827"/>
                <a:gd name="connsiteX15" fmla="*/ 1074655 w 2432115"/>
                <a:gd name="connsiteY15" fmla="*/ 339365 h 923827"/>
                <a:gd name="connsiteX16" fmla="*/ 1140643 w 2432115"/>
                <a:gd name="connsiteY16" fmla="*/ 282804 h 923827"/>
                <a:gd name="connsiteX17" fmla="*/ 1168923 w 2432115"/>
                <a:gd name="connsiteY17" fmla="*/ 235670 h 923827"/>
                <a:gd name="connsiteX18" fmla="*/ 1187777 w 2432115"/>
                <a:gd name="connsiteY18" fmla="*/ 207390 h 923827"/>
                <a:gd name="connsiteX19" fmla="*/ 1225484 w 2432115"/>
                <a:gd name="connsiteY19" fmla="*/ 179109 h 923827"/>
                <a:gd name="connsiteX20" fmla="*/ 1282045 w 2432115"/>
                <a:gd name="connsiteY20" fmla="*/ 141402 h 923827"/>
                <a:gd name="connsiteX21" fmla="*/ 1310325 w 2432115"/>
                <a:gd name="connsiteY21" fmla="*/ 94268 h 923827"/>
                <a:gd name="connsiteX22" fmla="*/ 1329179 w 2432115"/>
                <a:gd name="connsiteY22" fmla="*/ 65988 h 923827"/>
                <a:gd name="connsiteX23" fmla="*/ 1357459 w 2432115"/>
                <a:gd name="connsiteY23" fmla="*/ 56561 h 923827"/>
                <a:gd name="connsiteX24" fmla="*/ 1385740 w 2432115"/>
                <a:gd name="connsiteY24" fmla="*/ 37707 h 923827"/>
                <a:gd name="connsiteX25" fmla="*/ 1414020 w 2432115"/>
                <a:gd name="connsiteY25" fmla="*/ 9427 h 923827"/>
                <a:gd name="connsiteX26" fmla="*/ 1470581 w 2432115"/>
                <a:gd name="connsiteY26" fmla="*/ 0 h 923827"/>
                <a:gd name="connsiteX27" fmla="*/ 1791092 w 2432115"/>
                <a:gd name="connsiteY27" fmla="*/ 18854 h 923827"/>
                <a:gd name="connsiteX28" fmla="*/ 1875934 w 2432115"/>
                <a:gd name="connsiteY28" fmla="*/ 37707 h 923827"/>
                <a:gd name="connsiteX29" fmla="*/ 1979628 w 2432115"/>
                <a:gd name="connsiteY29" fmla="*/ 47134 h 923827"/>
                <a:gd name="connsiteX30" fmla="*/ 2017336 w 2432115"/>
                <a:gd name="connsiteY30" fmla="*/ 75415 h 923827"/>
                <a:gd name="connsiteX31" fmla="*/ 2073896 w 2432115"/>
                <a:gd name="connsiteY31" fmla="*/ 131975 h 923827"/>
                <a:gd name="connsiteX32" fmla="*/ 2092750 w 2432115"/>
                <a:gd name="connsiteY32" fmla="*/ 179109 h 923827"/>
                <a:gd name="connsiteX33" fmla="*/ 2121030 w 2432115"/>
                <a:gd name="connsiteY33" fmla="*/ 235670 h 923827"/>
                <a:gd name="connsiteX34" fmla="*/ 2130457 w 2432115"/>
                <a:gd name="connsiteY34" fmla="*/ 273378 h 923827"/>
                <a:gd name="connsiteX35" fmla="*/ 2149311 w 2432115"/>
                <a:gd name="connsiteY35" fmla="*/ 320512 h 923827"/>
                <a:gd name="connsiteX36" fmla="*/ 2177591 w 2432115"/>
                <a:gd name="connsiteY36" fmla="*/ 461914 h 923827"/>
                <a:gd name="connsiteX37" fmla="*/ 2187018 w 2432115"/>
                <a:gd name="connsiteY37" fmla="*/ 499621 h 923827"/>
                <a:gd name="connsiteX38" fmla="*/ 2215298 w 2432115"/>
                <a:gd name="connsiteY38" fmla="*/ 556182 h 923827"/>
                <a:gd name="connsiteX39" fmla="*/ 2234152 w 2432115"/>
                <a:gd name="connsiteY39" fmla="*/ 641023 h 923827"/>
                <a:gd name="connsiteX40" fmla="*/ 2262433 w 2432115"/>
                <a:gd name="connsiteY40" fmla="*/ 669303 h 923827"/>
                <a:gd name="connsiteX41" fmla="*/ 2271859 w 2432115"/>
                <a:gd name="connsiteY41" fmla="*/ 716437 h 923827"/>
                <a:gd name="connsiteX42" fmla="*/ 2318993 w 2432115"/>
                <a:gd name="connsiteY42" fmla="*/ 782425 h 923827"/>
                <a:gd name="connsiteX43" fmla="*/ 2356701 w 2432115"/>
                <a:gd name="connsiteY43" fmla="*/ 801279 h 923827"/>
                <a:gd name="connsiteX44" fmla="*/ 2413261 w 2432115"/>
                <a:gd name="connsiteY44" fmla="*/ 886120 h 923827"/>
                <a:gd name="connsiteX45" fmla="*/ 2432115 w 2432115"/>
                <a:gd name="connsiteY45" fmla="*/ 923827 h 923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432115" h="923827">
                  <a:moveTo>
                    <a:pt x="0" y="857839"/>
                  </a:moveTo>
                  <a:lnTo>
                    <a:pt x="226243" y="829559"/>
                  </a:lnTo>
                  <a:cubicBezTo>
                    <a:pt x="266976" y="825155"/>
                    <a:pt x="308523" y="827682"/>
                    <a:pt x="348791" y="820132"/>
                  </a:cubicBezTo>
                  <a:cubicBezTo>
                    <a:pt x="359927" y="818044"/>
                    <a:pt x="366614" y="805637"/>
                    <a:pt x="377072" y="801279"/>
                  </a:cubicBezTo>
                  <a:cubicBezTo>
                    <a:pt x="445724" y="772674"/>
                    <a:pt x="454515" y="774231"/>
                    <a:pt x="518474" y="763571"/>
                  </a:cubicBezTo>
                  <a:cubicBezTo>
                    <a:pt x="603049" y="678996"/>
                    <a:pt x="559399" y="696779"/>
                    <a:pt x="631595" y="678730"/>
                  </a:cubicBezTo>
                  <a:cubicBezTo>
                    <a:pt x="641022" y="672445"/>
                    <a:pt x="649562" y="664564"/>
                    <a:pt x="659876" y="659876"/>
                  </a:cubicBezTo>
                  <a:cubicBezTo>
                    <a:pt x="688996" y="646640"/>
                    <a:pt x="730399" y="633226"/>
                    <a:pt x="763571" y="622169"/>
                  </a:cubicBezTo>
                  <a:cubicBezTo>
                    <a:pt x="772998" y="612742"/>
                    <a:pt x="784456" y="604981"/>
                    <a:pt x="791851" y="593889"/>
                  </a:cubicBezTo>
                  <a:cubicBezTo>
                    <a:pt x="817602" y="555262"/>
                    <a:pt x="778007" y="569548"/>
                    <a:pt x="829558" y="537328"/>
                  </a:cubicBezTo>
                  <a:cubicBezTo>
                    <a:pt x="843908" y="528359"/>
                    <a:pt x="860981" y="524759"/>
                    <a:pt x="876692" y="518474"/>
                  </a:cubicBezTo>
                  <a:cubicBezTo>
                    <a:pt x="898241" y="453830"/>
                    <a:pt x="865000" y="526269"/>
                    <a:pt x="933253" y="480767"/>
                  </a:cubicBezTo>
                  <a:cubicBezTo>
                    <a:pt x="941521" y="475255"/>
                    <a:pt x="936473" y="460246"/>
                    <a:pt x="942680" y="452487"/>
                  </a:cubicBezTo>
                  <a:cubicBezTo>
                    <a:pt x="961175" y="429369"/>
                    <a:pt x="992543" y="429316"/>
                    <a:pt x="1018094" y="424206"/>
                  </a:cubicBezTo>
                  <a:cubicBezTo>
                    <a:pt x="1023204" y="398655"/>
                    <a:pt x="1023257" y="367287"/>
                    <a:pt x="1046375" y="348792"/>
                  </a:cubicBezTo>
                  <a:cubicBezTo>
                    <a:pt x="1054134" y="342585"/>
                    <a:pt x="1065228" y="342507"/>
                    <a:pt x="1074655" y="339365"/>
                  </a:cubicBezTo>
                  <a:cubicBezTo>
                    <a:pt x="1096501" y="322980"/>
                    <a:pt x="1123761" y="305313"/>
                    <a:pt x="1140643" y="282804"/>
                  </a:cubicBezTo>
                  <a:cubicBezTo>
                    <a:pt x="1151636" y="268146"/>
                    <a:pt x="1159212" y="251207"/>
                    <a:pt x="1168923" y="235670"/>
                  </a:cubicBezTo>
                  <a:cubicBezTo>
                    <a:pt x="1174928" y="226063"/>
                    <a:pt x="1179766" y="215401"/>
                    <a:pt x="1187777" y="207390"/>
                  </a:cubicBezTo>
                  <a:cubicBezTo>
                    <a:pt x="1198887" y="196280"/>
                    <a:pt x="1213555" y="189334"/>
                    <a:pt x="1225484" y="179109"/>
                  </a:cubicBezTo>
                  <a:cubicBezTo>
                    <a:pt x="1270419" y="140593"/>
                    <a:pt x="1233940" y="157437"/>
                    <a:pt x="1282045" y="141402"/>
                  </a:cubicBezTo>
                  <a:cubicBezTo>
                    <a:pt x="1291472" y="125691"/>
                    <a:pt x="1300614" y="109805"/>
                    <a:pt x="1310325" y="94268"/>
                  </a:cubicBezTo>
                  <a:cubicBezTo>
                    <a:pt x="1316330" y="84661"/>
                    <a:pt x="1320332" y="73066"/>
                    <a:pt x="1329179" y="65988"/>
                  </a:cubicBezTo>
                  <a:cubicBezTo>
                    <a:pt x="1336938" y="59781"/>
                    <a:pt x="1348571" y="61005"/>
                    <a:pt x="1357459" y="56561"/>
                  </a:cubicBezTo>
                  <a:cubicBezTo>
                    <a:pt x="1367593" y="51494"/>
                    <a:pt x="1377036" y="44960"/>
                    <a:pt x="1385740" y="37707"/>
                  </a:cubicBezTo>
                  <a:cubicBezTo>
                    <a:pt x="1395981" y="29173"/>
                    <a:pt x="1401838" y="14841"/>
                    <a:pt x="1414020" y="9427"/>
                  </a:cubicBezTo>
                  <a:cubicBezTo>
                    <a:pt x="1431486" y="1664"/>
                    <a:pt x="1451727" y="3142"/>
                    <a:pt x="1470581" y="0"/>
                  </a:cubicBezTo>
                  <a:cubicBezTo>
                    <a:pt x="1577418" y="6285"/>
                    <a:pt x="1684530" y="8941"/>
                    <a:pt x="1791092" y="18854"/>
                  </a:cubicBezTo>
                  <a:cubicBezTo>
                    <a:pt x="1819938" y="21537"/>
                    <a:pt x="1847284" y="33410"/>
                    <a:pt x="1875934" y="37707"/>
                  </a:cubicBezTo>
                  <a:cubicBezTo>
                    <a:pt x="1910257" y="42855"/>
                    <a:pt x="1945063" y="43992"/>
                    <a:pt x="1979628" y="47134"/>
                  </a:cubicBezTo>
                  <a:cubicBezTo>
                    <a:pt x="1992197" y="56561"/>
                    <a:pt x="2006990" y="63591"/>
                    <a:pt x="2017336" y="75415"/>
                  </a:cubicBezTo>
                  <a:cubicBezTo>
                    <a:pt x="2072335" y="138271"/>
                    <a:pt x="2016516" y="112850"/>
                    <a:pt x="2073896" y="131975"/>
                  </a:cubicBezTo>
                  <a:cubicBezTo>
                    <a:pt x="2080181" y="147686"/>
                    <a:pt x="2085748" y="163704"/>
                    <a:pt x="2092750" y="179109"/>
                  </a:cubicBezTo>
                  <a:cubicBezTo>
                    <a:pt x="2101473" y="198299"/>
                    <a:pt x="2113202" y="216099"/>
                    <a:pt x="2121030" y="235670"/>
                  </a:cubicBezTo>
                  <a:cubicBezTo>
                    <a:pt x="2125842" y="247700"/>
                    <a:pt x="2126360" y="261087"/>
                    <a:pt x="2130457" y="273378"/>
                  </a:cubicBezTo>
                  <a:cubicBezTo>
                    <a:pt x="2135808" y="289431"/>
                    <a:pt x="2143026" y="304801"/>
                    <a:pt x="2149311" y="320512"/>
                  </a:cubicBezTo>
                  <a:cubicBezTo>
                    <a:pt x="2158738" y="367646"/>
                    <a:pt x="2167689" y="414878"/>
                    <a:pt x="2177591" y="461914"/>
                  </a:cubicBezTo>
                  <a:cubicBezTo>
                    <a:pt x="2180260" y="474592"/>
                    <a:pt x="2182206" y="487592"/>
                    <a:pt x="2187018" y="499621"/>
                  </a:cubicBezTo>
                  <a:cubicBezTo>
                    <a:pt x="2194846" y="519192"/>
                    <a:pt x="2205871" y="537328"/>
                    <a:pt x="2215298" y="556182"/>
                  </a:cubicBezTo>
                  <a:cubicBezTo>
                    <a:pt x="2221583" y="584462"/>
                    <a:pt x="2223009" y="614281"/>
                    <a:pt x="2234152" y="641023"/>
                  </a:cubicBezTo>
                  <a:cubicBezTo>
                    <a:pt x="2239280" y="653329"/>
                    <a:pt x="2256471" y="657379"/>
                    <a:pt x="2262433" y="669303"/>
                  </a:cubicBezTo>
                  <a:cubicBezTo>
                    <a:pt x="2269598" y="683634"/>
                    <a:pt x="2266792" y="701237"/>
                    <a:pt x="2271859" y="716437"/>
                  </a:cubicBezTo>
                  <a:cubicBezTo>
                    <a:pt x="2280782" y="743206"/>
                    <a:pt x="2295853" y="765897"/>
                    <a:pt x="2318993" y="782425"/>
                  </a:cubicBezTo>
                  <a:cubicBezTo>
                    <a:pt x="2330428" y="790593"/>
                    <a:pt x="2344132" y="794994"/>
                    <a:pt x="2356701" y="801279"/>
                  </a:cubicBezTo>
                  <a:cubicBezTo>
                    <a:pt x="2400782" y="889444"/>
                    <a:pt x="2343537" y="781535"/>
                    <a:pt x="2413261" y="886120"/>
                  </a:cubicBezTo>
                  <a:cubicBezTo>
                    <a:pt x="2421056" y="897812"/>
                    <a:pt x="2432115" y="923827"/>
                    <a:pt x="2432115" y="923827"/>
                  </a:cubicBezTo>
                </a:path>
              </a:pathLst>
            </a:custGeom>
            <a:noFill/>
            <a:ln w="19050">
              <a:solidFill>
                <a:srgbClr val="C00000"/>
              </a:soli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555714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atermark Design Templat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1">
          <a:schemeClr val="accent1"/>
        </a:lnRef>
        <a:fillRef idx="2">
          <a:schemeClr val="accent1"/>
        </a:fillRef>
        <a:effectRef idx="1">
          <a:schemeClr val="accent1"/>
        </a:effectRef>
        <a:fontRef idx="minor">
          <a:schemeClr val="dk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none" rtlCol="0">
        <a:spAutoFit/>
      </a:bodyPr>
      <a:lstStyle>
        <a:defPPr>
          <a:defRPr dirty="0" err="1" smtClean="0"/>
        </a:defPPr>
      </a:lstStyle>
    </a:txDef>
  </a:objectDefaults>
  <a:extraClrSchemeLst/>
  <a:extLst>
    <a:ext uri="{05A4C25C-085E-4340-85A3-A5531E510DB2}">
      <thm15:themeFamily xmlns:thm15="http://schemas.microsoft.com/office/thememl/2012/main" name="Watermark design slides.potx" id="{155DE50B-7050-4C94-A1E2-D1CB6BE7200C}" vid="{CB226315-F714-4862-AA2D-99A0B670FE32}"/>
    </a:ext>
  </a:extLst>
</a:theme>
</file>

<file path=ppt/theme/theme2.xml><?xml version="1.0" encoding="utf-8"?>
<a:theme xmlns:a="http://schemas.openxmlformats.org/drawingml/2006/main" name="Office Them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Watermark design slides</Template>
  <TotalTime>10082</TotalTime>
  <Words>717</Words>
  <Application>Microsoft Office PowerPoint</Application>
  <PresentationFormat>On-screen Show (4:3)</PresentationFormat>
  <Paragraphs>93</Paragraphs>
  <Slides>25</Slides>
  <Notes>1</Notes>
  <HiddenSlides>5</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Century Gothic</vt:lpstr>
      <vt:lpstr>Times New Roman</vt:lpstr>
      <vt:lpstr>Wingdings</vt:lpstr>
      <vt:lpstr>Watermark Design Template</vt:lpstr>
      <vt:lpstr>SoTL - driven evolution  of a university  probability course.</vt:lpstr>
      <vt:lpstr>What is our Probability Course?</vt:lpstr>
      <vt:lpstr>Probability Class - Content</vt:lpstr>
      <vt:lpstr>Probability Class - Content</vt:lpstr>
      <vt:lpstr>Granular Density Metaphor</vt:lpstr>
      <vt:lpstr>Granular Density Metaphor</vt:lpstr>
      <vt:lpstr>Granular Density Metaphor</vt:lpstr>
      <vt:lpstr>Granular Density Metaphor</vt:lpstr>
      <vt:lpstr>Interviews</vt:lpstr>
      <vt:lpstr>Micro-Summary</vt:lpstr>
      <vt:lpstr>Micro-Summary</vt:lpstr>
      <vt:lpstr>Micro-Summary</vt:lpstr>
      <vt:lpstr>Micro-Response</vt:lpstr>
      <vt:lpstr>Micro-Response</vt:lpstr>
      <vt:lpstr>Granular Histogram</vt:lpstr>
      <vt:lpstr>Mixed Kernel Granular Emp.</vt:lpstr>
      <vt:lpstr>Need for MGFs</vt:lpstr>
      <vt:lpstr>Need for MGFs</vt:lpstr>
      <vt:lpstr>Need for MGFs</vt:lpstr>
      <vt:lpstr>Need for MGFs</vt:lpstr>
      <vt:lpstr>PDF</vt:lpstr>
      <vt:lpstr>3/5 probability of “4” (a)</vt:lpstr>
      <vt:lpstr>3/5 probability of “4” (b)</vt:lpstr>
      <vt:lpstr>PowerPoint Presentation</vt:lpstr>
      <vt:lpstr>Abstract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Todd Lee</dc:creator>
  <cp:lastModifiedBy>Carnell, Lisa</cp:lastModifiedBy>
  <cp:revision>30</cp:revision>
  <dcterms:created xsi:type="dcterms:W3CDTF">2020-01-10T18:50:07Z</dcterms:created>
  <dcterms:modified xsi:type="dcterms:W3CDTF">2020-01-23T22:10:27Z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74068000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